
<file path=[Content_Types].xml><?xml version="1.0" encoding="utf-8"?>
<Types xmlns="http://schemas.openxmlformats.org/package/2006/content-types">
  <Default Extension="png" ContentType="image/png"/>
  <Default Extension="tmp" ContentType="image/jpe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4" r:id="rId3"/>
  </p:sldMasterIdLst>
  <p:notesMasterIdLst>
    <p:notesMasterId r:id="rId112"/>
  </p:notesMasterIdLst>
  <p:sldIdLst>
    <p:sldId id="272" r:id="rId4"/>
    <p:sldId id="271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278" r:id="rId33"/>
    <p:sldId id="279" r:id="rId34"/>
    <p:sldId id="280" r:id="rId35"/>
    <p:sldId id="281" r:id="rId36"/>
    <p:sldId id="257" r:id="rId37"/>
    <p:sldId id="289" r:id="rId38"/>
    <p:sldId id="282" r:id="rId39"/>
    <p:sldId id="283" r:id="rId40"/>
    <p:sldId id="284" r:id="rId41"/>
    <p:sldId id="258" r:id="rId42"/>
    <p:sldId id="285" r:id="rId43"/>
    <p:sldId id="259" r:id="rId44"/>
    <p:sldId id="286" r:id="rId45"/>
    <p:sldId id="287" r:id="rId46"/>
    <p:sldId id="261" r:id="rId47"/>
    <p:sldId id="288" r:id="rId48"/>
    <p:sldId id="290" r:id="rId49"/>
    <p:sldId id="355" r:id="rId50"/>
    <p:sldId id="356" r:id="rId51"/>
    <p:sldId id="357" r:id="rId52"/>
    <p:sldId id="358" r:id="rId53"/>
    <p:sldId id="359" r:id="rId54"/>
    <p:sldId id="36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3" r:id="rId79"/>
    <p:sldId id="374" r:id="rId80"/>
    <p:sldId id="303" r:id="rId81"/>
    <p:sldId id="304" r:id="rId82"/>
    <p:sldId id="305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4" r:id="rId92"/>
    <p:sldId id="315" r:id="rId93"/>
    <p:sldId id="316" r:id="rId94"/>
    <p:sldId id="317" r:id="rId95"/>
    <p:sldId id="318" r:id="rId96"/>
    <p:sldId id="319" r:id="rId97"/>
    <p:sldId id="263" r:id="rId98"/>
    <p:sldId id="320" r:id="rId99"/>
    <p:sldId id="264" r:id="rId100"/>
    <p:sldId id="321" r:id="rId101"/>
    <p:sldId id="322" r:id="rId102"/>
    <p:sldId id="323" r:id="rId103"/>
    <p:sldId id="324" r:id="rId104"/>
    <p:sldId id="325" r:id="rId105"/>
    <p:sldId id="326" r:id="rId106"/>
    <p:sldId id="265" r:id="rId107"/>
    <p:sldId id="267" r:id="rId108"/>
    <p:sldId id="327" r:id="rId109"/>
    <p:sldId id="268" r:id="rId110"/>
    <p:sldId id="269" r:id="rId1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15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microsoft.com/office/2015/10/relationships/revisionInfo" Target="revisionInfo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008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3BD28-75DF-4233-8F85-EE3A845FE6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467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have to know where</a:t>
            </a:r>
            <a:r>
              <a:rPr lang="en-US" altLang="zh-TW" baseline="0" dirty="0"/>
              <a:t> is the error come from?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4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23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If we can do the experiments several times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73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don’t really know the F^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01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have to know where</a:t>
            </a:r>
            <a:r>
              <a:rPr lang="en-US" altLang="zh-TW" baseline="0" dirty="0"/>
              <a:t> is the error come from?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88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can I </a:t>
            </a:r>
            <a:r>
              <a:rPr lang="en-US" altLang="zh-TW" dirty="0" err="1"/>
              <a:t>knwo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997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E79A1-5F04-4C9F-9A94-186D96F02F0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19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4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Deep-Learning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先端企業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である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AlpacaDB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9096D2-8776-4F5C-A458-4FD37E7160D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78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02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660063-B929-41F2-B61A-2D9B6A5DDE0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2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93481-9538-44C6-A910-B58F9FEA843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429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93481-9538-44C6-A910-B58F9FEA843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75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77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37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541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31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409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4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3"/>
            <a:ext cx="5528734" cy="52403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888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07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59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150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122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89"/>
            <a:ext cx="2804160" cy="82657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19289"/>
            <a:ext cx="8249920" cy="82657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74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960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567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579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5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3"/>
            <a:ext cx="5528734" cy="52403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817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91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792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323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98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550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89"/>
            <a:ext cx="2804160" cy="82657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19289"/>
            <a:ext cx="8249920" cy="82657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31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(Goodfellow 2016)</a:t>
            </a:r>
          </a:p>
        </p:txBody>
      </p:sp>
      <p:sp>
        <p:nvSpPr>
          <p:cNvPr id="5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68" name="正文级别 1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92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46773-EB54-4673-8135-34605B9C0682}" type="datetimeFigureOut">
              <a:rPr lang="zh-TW" altLang="en-US" smtClean="0"/>
              <a:t>2019/11/4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44C-9C53-4111-81CC-CB0E896D0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0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1.emf"/><Relationship Id="rId5" Type="http://schemas.openxmlformats.org/officeDocument/2006/relationships/image" Target="../media/image200.emf"/><Relationship Id="rId4" Type="http://schemas.openxmlformats.org/officeDocument/2006/relationships/image" Target="../media/image199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png"/><Relationship Id="rId5" Type="http://schemas.openxmlformats.org/officeDocument/2006/relationships/image" Target="../media/image5.wmf"/><Relationship Id="rId15" Type="http://schemas.openxmlformats.org/officeDocument/2006/relationships/image" Target="../media/image8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png"/><Relationship Id="rId1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190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57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6.png"/><Relationship Id="rId5" Type="http://schemas.openxmlformats.org/officeDocument/2006/relationships/image" Target="../media/image142.png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2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0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2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tmp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5.emf"/><Relationship Id="rId9" Type="http://schemas.openxmlformats.org/officeDocument/2006/relationships/image" Target="../media/image184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emf"/><Relationship Id="rId5" Type="http://schemas.openxmlformats.org/officeDocument/2006/relationships/image" Target="../media/image188.emf"/><Relationship Id="rId4" Type="http://schemas.openxmlformats.org/officeDocument/2006/relationships/image" Target="../media/image187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6.emf"/><Relationship Id="rId4" Type="http://schemas.openxmlformats.org/officeDocument/2006/relationships/image" Target="../media/image195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6.emf"/><Relationship Id="rId4" Type="http://schemas.openxmlformats.org/officeDocument/2006/relationships/image" Target="../media/image19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0"/>
            <a:ext cx="13004801" cy="9753601"/>
          </a:xfrm>
          <a:custGeom>
            <a:avLst/>
            <a:gdLst/>
            <a:ahLst/>
            <a:cxnLst/>
            <a:rect l="0" t="0" r="0" b="0"/>
            <a:pathLst>
              <a:path w="13004801" h="9753601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0"/>
            <a:ext cx="13004801" cy="9753601"/>
          </a:xfrm>
          <a:custGeom>
            <a:avLst/>
            <a:gdLst/>
            <a:ahLst/>
            <a:cxnLst/>
            <a:rect l="0" t="0" r="0" b="0"/>
            <a:pathLst>
              <a:path w="13004801" h="9753601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-25400"/>
            <a:ext cx="13004801" cy="381001"/>
          </a:xfrm>
          <a:custGeom>
            <a:avLst/>
            <a:gdLst/>
            <a:ahLst/>
            <a:cxnLst/>
            <a:rect l="0" t="0" r="0" b="0"/>
            <a:pathLst>
              <a:path w="13004801" h="381001">
                <a:moveTo>
                  <a:pt x="0" y="0"/>
                </a:moveTo>
                <a:lnTo>
                  <a:pt x="13004800" y="0"/>
                </a:lnTo>
                <a:lnTo>
                  <a:pt x="130048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164F86"/>
          </a:solidFill>
          <a:ln w="12700" cap="flat" cmpd="sng" algn="ctr">
            <a:solidFill>
              <a:srgbClr val="164F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4445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628650"/>
            <a:ext cx="6623050" cy="8248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263" y="3812541"/>
            <a:ext cx="5468885" cy="7694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 dirty="0">
                <a:solidFill>
                  <a:srgbClr val="000000"/>
                </a:solidFill>
                <a:latin typeface="微软雅黑"/>
              </a:rPr>
              <a:t>机器学习基础</a:t>
            </a:r>
          </a:p>
        </p:txBody>
      </p:sp>
    </p:spTree>
    <p:extLst>
      <p:ext uri="{BB962C8B-B14F-4D97-AF65-F5344CB8AC3E}">
        <p14:creationId xmlns:p14="http://schemas.microsoft.com/office/powerpoint/2010/main" val="37060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5336" y="4105348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4743" y="5794369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3840" y="6037765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19228" y="7168225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439848" y="5097184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7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0" grpId="0" animBg="1"/>
      <p:bldP spid="2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12824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令ｚ＝Ｗｘ，则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48B2A-D211-491E-B262-580F0012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8" y="2772044"/>
            <a:ext cx="7762334" cy="48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3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ｋ－ｍｅａｎ聚类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数据的ｏｎｅ－ｈｏｔ表示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与任务无关，无法描述真实的情况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0699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786" y="370058"/>
            <a:ext cx="20518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随机梯度下降算法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随机梯度下降算法（ＳＧＤ）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：当样本大时，计算代价函数的梯度低效耗时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计算梯度：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：从ｍ个样本中随机选择一定固定的小样本集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F0573-032A-4075-9BF4-C408428E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92" y="2135932"/>
            <a:ext cx="8925926" cy="1051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66D87D-33F2-43F1-BB34-2017E99F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99" y="3743264"/>
            <a:ext cx="6019632" cy="13353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B1095D-2033-4793-B323-0FDE3B596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730" y="6130667"/>
            <a:ext cx="5997933" cy="1505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84323-548E-40FF-9256-39343F58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299" y="7780249"/>
            <a:ext cx="2873836" cy="11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182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8" y="370058"/>
            <a:ext cx="179536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深度学习的挑战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维度灾难：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传统的学习方法都是局部学习方法，利用局部样本和局部平滑性假设，进行学习和训练。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学习到的局部区域不能超过样本数。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３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高维空间数据不足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４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能学习到超过样本的局部区域吗？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15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rse of Dimensional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维度灾难</a:t>
            </a:r>
            <a:endParaRPr dirty="0"/>
          </a:p>
        </p:txBody>
      </p:sp>
      <p:sp>
        <p:nvSpPr>
          <p:cNvPr id="158" name="Figure 5.9"/>
          <p:cNvSpPr/>
          <p:nvPr/>
        </p:nvSpPr>
        <p:spPr>
          <a:xfrm>
            <a:off x="5415991" y="699942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86050"/>
            <a:ext cx="11747500" cy="4381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anifold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Manifold Learning</a:t>
            </a:r>
          </a:p>
        </p:txBody>
      </p:sp>
      <p:sp>
        <p:nvSpPr>
          <p:cNvPr id="166" name="Figure 5.11"/>
          <p:cNvSpPr/>
          <p:nvPr/>
        </p:nvSpPr>
        <p:spPr>
          <a:xfrm>
            <a:off x="5305710" y="8447279"/>
            <a:ext cx="23933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447822"/>
            <a:ext cx="10210800" cy="5359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8" y="370058"/>
            <a:ext cx="179536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深度学习的挑战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流形学习：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输入空间不是整体有效，输入位于一个低维的流形上面。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通过学习输入的低维的流形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2671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Uniformly Sampled Imag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rPr lang="zh-CN" altLang="en-US" dirty="0"/>
              <a:t>均匀采样的图像</a:t>
            </a:r>
            <a:endParaRPr dirty="0"/>
          </a:p>
        </p:txBody>
      </p:sp>
      <p:sp>
        <p:nvSpPr>
          <p:cNvPr id="170" name="Figure 5.12"/>
          <p:cNvSpPr/>
          <p:nvPr/>
        </p:nvSpPr>
        <p:spPr>
          <a:xfrm>
            <a:off x="880667" y="8744606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30" y="2069895"/>
            <a:ext cx="6032500" cy="7531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QMUL Datas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数据在流形证明：</a:t>
            </a:r>
            <a:r>
              <a:rPr dirty="0"/>
              <a:t>QMUL Dataset</a:t>
            </a:r>
          </a:p>
        </p:txBody>
      </p:sp>
      <p:sp>
        <p:nvSpPr>
          <p:cNvPr id="174" name="Figure 5.13"/>
          <p:cNvSpPr/>
          <p:nvPr/>
        </p:nvSpPr>
        <p:spPr>
          <a:xfrm>
            <a:off x="5599109" y="7322610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565400"/>
            <a:ext cx="12509500" cy="4622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08065" y="4823961"/>
            <a:ext cx="2445680" cy="1769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5577113" y="5309621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00" y="4645725"/>
            <a:ext cx="390126" cy="212578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297925" y="5309622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86" y="4699489"/>
            <a:ext cx="415659" cy="21488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96702" y="4051767"/>
            <a:ext cx="2091696" cy="61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srgbClr val="222222"/>
                </a:solidFill>
                <a:latin typeface="Arial" panose="020B0604020202020204" pitchFamily="34" charset="0"/>
                <a:cs typeface="+mn-cs"/>
              </a:rPr>
              <a:t>“monkey”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916" y="3691292"/>
            <a:ext cx="1324487" cy="14953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915" y="5478706"/>
            <a:ext cx="1279969" cy="15290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622214" y="5969760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“cat”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639402" y="7811929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“dog”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00" y="7456734"/>
            <a:ext cx="1921687" cy="145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895" y="7299775"/>
            <a:ext cx="1302319" cy="1680900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894080" y="5558158"/>
            <a:ext cx="896020" cy="27268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20368" y="3690400"/>
            <a:ext cx="198684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“monkey”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428887" y="4703706"/>
            <a:ext cx="198684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“cat”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216075" y="6782503"/>
            <a:ext cx="173713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“dog”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474382" y="4346990"/>
            <a:ext cx="650240" cy="6565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6455848" y="5188962"/>
            <a:ext cx="973039" cy="3068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74383" y="6593364"/>
            <a:ext cx="707173" cy="38271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761023" y="2670896"/>
            <a:ext cx="375675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Training Data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016000" y="3506550"/>
            <a:ext cx="3672400" cy="57000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503115" y="7582803"/>
            <a:ext cx="3756759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Each possible object is a class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385366" y="3531071"/>
            <a:ext cx="5557002" cy="1427598"/>
            <a:chOff x="974085" y="2482784"/>
            <a:chExt cx="3907267" cy="1003780"/>
          </a:xfrm>
        </p:grpSpPr>
        <p:sp>
          <p:nvSpPr>
            <p:cNvPr id="29" name="文字方塊 28"/>
            <p:cNvSpPr txBox="1"/>
            <p:nvPr/>
          </p:nvSpPr>
          <p:spPr>
            <a:xfrm>
              <a:off x="974085" y="2482784"/>
              <a:ext cx="3907267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460" hangingPunct="1"/>
              <a:r>
                <a:rPr lang="en-US" altLang="zh-TW" sz="3982" kern="1200" dirty="0">
                  <a:solidFill>
                    <a:srgbClr val="0000FF"/>
                  </a:solidFill>
                  <a:latin typeface="Calibri" panose="020F0502020204030204"/>
                  <a:cs typeface="+mn-cs"/>
                </a:rPr>
                <a:t>Hierarchical Structure</a:t>
              </a:r>
              <a:endParaRPr lang="zh-TW" altLang="en-US" sz="3982" kern="1200" dirty="0">
                <a:solidFill>
                  <a:srgbClr val="0000FF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" name="箭號: 向右 11"/>
            <p:cNvSpPr/>
            <p:nvPr/>
          </p:nvSpPr>
          <p:spPr>
            <a:xfrm rot="16200000">
              <a:off x="2664285" y="2804720"/>
              <a:ext cx="579946" cy="78374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4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  <p:bldP spid="14" grpId="0"/>
      <p:bldP spid="17" grpId="0" animBg="1"/>
      <p:bldP spid="18" grpId="0"/>
      <p:bldP spid="19" grpId="0"/>
      <p:bldP spid="20" grpId="0"/>
      <p:bldP spid="24" grpId="0"/>
      <p:bldP spid="26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16782" y="2046157"/>
            <a:ext cx="2264902" cy="24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532501" y="2382030"/>
            <a:ext cx="2445680" cy="1769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946969" y="2847441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8998823" y="2878078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45410" y="3861229"/>
            <a:ext cx="351181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(19 x 19 classes)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563427" y="2025003"/>
            <a:ext cx="290523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Next move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499876" y="2668107"/>
            <a:ext cx="3202883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Each position is a class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03" y="6597246"/>
            <a:ext cx="2132238" cy="19363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150" y="6597246"/>
            <a:ext cx="2300321" cy="2003813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387925" y="5888756"/>
            <a:ext cx="3630510" cy="3009070"/>
            <a:chOff x="6088573" y="187135"/>
            <a:chExt cx="2552702" cy="2115752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3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460" hangingPunct="1"/>
              <a:r>
                <a: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一堆棋譜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387926" y="5064749"/>
            <a:ext cx="375675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Training Data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88346" y="5052001"/>
            <a:ext cx="37393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進藤光 </a:t>
            </a:r>
            <a:r>
              <a:rPr lang="en-US" altLang="zh-TW" sz="3413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v.s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 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62218" y="5813502"/>
            <a:ext cx="213223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黑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403854" y="5813502"/>
            <a:ext cx="213223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白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110303" y="5822108"/>
            <a:ext cx="213223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黑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五之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787" y="6597245"/>
            <a:ext cx="2550199" cy="2080740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6794456" y="6166199"/>
            <a:ext cx="730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9335367" y="6166199"/>
            <a:ext cx="730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7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2" grpId="0"/>
      <p:bldP spid="18" grpId="0"/>
      <p:bldP spid="8" grpId="0"/>
      <p:bldP spid="11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16782" y="2046157"/>
            <a:ext cx="2264902" cy="24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532501" y="2382030"/>
            <a:ext cx="2445680" cy="1769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946969" y="2847441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8998823" y="2878078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45410" y="3861229"/>
            <a:ext cx="351181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(19 x 19 classes)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563427" y="2025003"/>
            <a:ext cx="290523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Next move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499876" y="2668107"/>
            <a:ext cx="3202883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Each position is a class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387925" y="5888756"/>
            <a:ext cx="3630510" cy="3009070"/>
            <a:chOff x="6088573" y="187135"/>
            <a:chExt cx="2552702" cy="2115752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3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460" hangingPunct="1"/>
              <a:r>
                <a: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一堆棋譜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387926" y="5064749"/>
            <a:ext cx="375675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Training Data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88346" y="5052001"/>
            <a:ext cx="37393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進藤光 </a:t>
            </a:r>
            <a:r>
              <a:rPr lang="en-US" altLang="zh-TW" sz="3413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v.s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 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62218" y="5813502"/>
            <a:ext cx="213223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黑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403854" y="5813502"/>
            <a:ext cx="213223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白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110303" y="5822108"/>
            <a:ext cx="213223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黑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五之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794456" y="6166199"/>
            <a:ext cx="730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9335367" y="6166199"/>
            <a:ext cx="730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883561" y="6581473"/>
            <a:ext cx="3086475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Input:</a:t>
            </a:r>
          </a:p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黑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之五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346103" y="6684068"/>
            <a:ext cx="211259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Output:</a:t>
            </a:r>
          </a:p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天元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883561" y="7823224"/>
            <a:ext cx="4273593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Input:</a:t>
            </a:r>
          </a:p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黑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之五、白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</a:t>
            </a:r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天元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10356077" y="7885038"/>
            <a:ext cx="211259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Output:</a:t>
            </a:r>
          </a:p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五之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7175005" y="7125158"/>
            <a:ext cx="3146125" cy="3643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向右箭號 33"/>
          <p:cNvSpPr/>
          <p:nvPr/>
        </p:nvSpPr>
        <p:spPr>
          <a:xfrm>
            <a:off x="8844048" y="8409614"/>
            <a:ext cx="1502054" cy="346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105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  <p:bldP spid="31" grpId="0"/>
      <p:bldP spid="32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2678" y="2055154"/>
            <a:ext cx="4597362" cy="708532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2677" y="5235476"/>
            <a:ext cx="798737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464078" y="8622180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5336" y="4105348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22411" y="1793901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4743" y="5794369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3840" y="6037765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7310" y="6059689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19228" y="7168225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439848" y="5097184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9421550" y="5660377"/>
            <a:ext cx="3202675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Training Data: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450575" y="6381448"/>
            <a:ext cx="3202675" cy="16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srgbClr val="0000FF"/>
                </a:solidFill>
                <a:latin typeface="Calibri" panose="020F0502020204030204"/>
                <a:cs typeface="+mn-cs"/>
              </a:rPr>
              <a:t>Input/output pair of target function</a:t>
            </a:r>
            <a:endParaRPr lang="zh-TW" altLang="en-US" sz="3413" kern="1200" dirty="0">
              <a:solidFill>
                <a:srgbClr val="0000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9450574" y="8031248"/>
            <a:ext cx="3026327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Function output = label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755376" y="345966"/>
            <a:ext cx="5390396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Hard to collect a large amount of labelled data</a:t>
            </a:r>
            <a:endParaRPr lang="zh-TW" altLang="en-US" sz="3982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4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6" grpId="0"/>
      <p:bldP spid="23" grpId="0" animBg="1"/>
      <p:bldP spid="21" grpId="0" animBg="1"/>
      <p:bldP spid="3" grpId="0"/>
      <p:bldP spid="31" grpId="0"/>
      <p:bldP spid="3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176000" y="6460212"/>
            <a:ext cx="8560282" cy="1855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56142" y="3520658"/>
            <a:ext cx="2918242" cy="24036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6885" y="3520658"/>
            <a:ext cx="1962543" cy="24036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39" y="3699416"/>
            <a:ext cx="1257347" cy="1636861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103" y="6854442"/>
            <a:ext cx="1958811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01" y="3755711"/>
            <a:ext cx="2286977" cy="15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414" y="6854442"/>
            <a:ext cx="1880055" cy="12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638692" y="4161292"/>
            <a:ext cx="1986187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Labelled data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7785" y="6797017"/>
            <a:ext cx="2419884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Unlabeled data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21" y="6740250"/>
            <a:ext cx="1250485" cy="14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47" y="6740250"/>
            <a:ext cx="1900821" cy="12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4840674" y="5223535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cat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437413" y="5223103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dog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51964" y="8315687"/>
            <a:ext cx="7661009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(Images of cats and dogs)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31073" y="2499649"/>
            <a:ext cx="9742682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For example, recognizing cats and dogs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9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2678" y="2055154"/>
            <a:ext cx="4597362" cy="708532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2677" y="5235476"/>
            <a:ext cx="1120942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21892" y="8617554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5336" y="4105348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99403" y="6338164"/>
            <a:ext cx="2603280" cy="15091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Structured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22411" y="1793901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550168" y="1794255"/>
            <a:ext cx="279193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Transfer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4743" y="5794369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3840" y="6037765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7310" y="6059689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19228" y="7168225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439848" y="5097184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8766360" y="6558667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9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9608" y="6137960"/>
            <a:ext cx="11061113" cy="23016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16515" y="3436967"/>
            <a:ext cx="2918242" cy="24036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87258" y="3436967"/>
            <a:ext cx="1962543" cy="24036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12" y="3615726"/>
            <a:ext cx="1257347" cy="1636861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74" y="3672021"/>
            <a:ext cx="2286977" cy="15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567714" y="4074495"/>
            <a:ext cx="1986187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Labelled data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501047" y="5139845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cat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97786" y="5139413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dog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741953" y="8401635"/>
            <a:ext cx="7661009" cy="114274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Data not related to the task considered (can be either labeled or unlabeled)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22" y="6237119"/>
            <a:ext cx="2207185" cy="165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58" y="6251241"/>
            <a:ext cx="2249559" cy="16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1421178" y="7783048"/>
            <a:ext cx="229451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elephant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58" y="6299272"/>
            <a:ext cx="2543518" cy="1639138"/>
          </a:xfrm>
          <a:prstGeom prst="rect">
            <a:avLst/>
          </a:prstGeom>
        </p:spPr>
      </p:pic>
      <p:pic>
        <p:nvPicPr>
          <p:cNvPr id="22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617" y="6251241"/>
            <a:ext cx="2466115" cy="163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6696961" y="7785300"/>
            <a:ext cx="229451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Haruhi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31073" y="2499649"/>
            <a:ext cx="9742682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For example, recognizing cats and dogs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94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5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2678" y="2055154"/>
            <a:ext cx="4597362" cy="708532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2677" y="5235476"/>
            <a:ext cx="1120942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21892" y="8617554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5336" y="4105348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99403" y="6338164"/>
            <a:ext cx="2603280" cy="15091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Structured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22411" y="1793901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550168" y="1794255"/>
            <a:ext cx="279193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Transfer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43386" y="3507992"/>
            <a:ext cx="2824065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Unsupervised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4743" y="5794369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3840" y="6037765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7310" y="6059689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19228" y="7168225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439848" y="5097184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8766360" y="6558667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8" y="3830182"/>
            <a:ext cx="7115226" cy="53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283711" y="9095876"/>
            <a:ext cx="4373185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http://top-breaking-news.com/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46403" y="5499734"/>
            <a:ext cx="4696336" cy="36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9422862" y="4125081"/>
            <a:ext cx="2509065" cy="1723954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71" y="4276838"/>
            <a:ext cx="2088523" cy="13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6574976" y="5661397"/>
            <a:ext cx="1086211" cy="105884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311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A980154-C25B-4B32-9368-D06655808ED4}"/>
              </a:ext>
            </a:extLst>
          </p:cNvPr>
          <p:cNvSpPr txBox="1"/>
          <p:nvPr/>
        </p:nvSpPr>
        <p:spPr>
          <a:xfrm>
            <a:off x="174077" y="1328231"/>
            <a:ext cx="12830723" cy="82073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微软雅黑"/>
              </a:rPr>
              <a:t>机器学习：</a:t>
            </a:r>
            <a:endParaRPr lang="en-US" altLang="zh-CN" sz="3200" dirty="0">
              <a:latin typeface="微软雅黑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微软雅黑"/>
              </a:rPr>
              <a:t>    对于某个</a:t>
            </a:r>
            <a:r>
              <a:rPr lang="zh-CN" altLang="en-US" sz="3200" dirty="0">
                <a:solidFill>
                  <a:srgbClr val="FF0000"/>
                </a:solidFill>
                <a:latin typeface="微软雅黑"/>
              </a:rPr>
              <a:t>任务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</a:rPr>
              <a:t>T</a:t>
            </a:r>
            <a:r>
              <a:rPr lang="zh-CN" altLang="en-US" sz="3200" dirty="0">
                <a:latin typeface="微软雅黑"/>
              </a:rPr>
              <a:t>和</a:t>
            </a:r>
            <a:r>
              <a:rPr lang="zh-CN" altLang="en-US" sz="3200" dirty="0">
                <a:solidFill>
                  <a:srgbClr val="FF0000"/>
                </a:solidFill>
                <a:latin typeface="微软雅黑"/>
              </a:rPr>
              <a:t>性能度量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</a:rPr>
              <a:t>P</a:t>
            </a:r>
            <a:r>
              <a:rPr lang="zh-CN" altLang="en-US" sz="3200" dirty="0">
                <a:latin typeface="微软雅黑"/>
              </a:rPr>
              <a:t>，一个计算机程序被认为可以从</a:t>
            </a:r>
            <a:r>
              <a:rPr lang="zh-CN" altLang="en-US" sz="3200" dirty="0">
                <a:solidFill>
                  <a:srgbClr val="FF0000"/>
                </a:solidFill>
                <a:latin typeface="微软雅黑"/>
              </a:rPr>
              <a:t>经验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</a:rPr>
              <a:t>E</a:t>
            </a:r>
            <a:r>
              <a:rPr lang="zh-CN" altLang="en-US" sz="3200" dirty="0">
                <a:latin typeface="微软雅黑"/>
              </a:rPr>
              <a:t>中学习是指：通过经验</a:t>
            </a:r>
            <a:r>
              <a:rPr lang="en-US" altLang="zh-CN" sz="3200" dirty="0">
                <a:latin typeface="微软雅黑"/>
              </a:rPr>
              <a:t>E</a:t>
            </a:r>
            <a:r>
              <a:rPr lang="zh-CN" altLang="en-US" sz="3200" dirty="0">
                <a:latin typeface="微软雅黑"/>
              </a:rPr>
              <a:t>改进后，它在任务</a:t>
            </a:r>
            <a:r>
              <a:rPr lang="en-US" altLang="zh-CN" sz="3200" dirty="0">
                <a:latin typeface="微软雅黑"/>
              </a:rPr>
              <a:t>T</a:t>
            </a:r>
            <a:r>
              <a:rPr lang="zh-CN" altLang="en-US" sz="3200" dirty="0">
                <a:latin typeface="微软雅黑"/>
              </a:rPr>
              <a:t>上由性能度量</a:t>
            </a:r>
            <a:r>
              <a:rPr lang="en-US" altLang="zh-CN" sz="3200" dirty="0">
                <a:latin typeface="微软雅黑"/>
              </a:rPr>
              <a:t>P</a:t>
            </a:r>
            <a:r>
              <a:rPr lang="zh-CN" altLang="en-US" sz="3200" dirty="0">
                <a:latin typeface="微软雅黑"/>
              </a:rPr>
              <a:t>衡量的性能有提升。</a:t>
            </a:r>
            <a:endParaRPr lang="en-US" altLang="zh-CN" sz="3200" dirty="0">
              <a:latin typeface="微软雅黑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机器学习三要素：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 algn="l">
              <a:lnSpc>
                <a:spcPts val="8000"/>
              </a:lnSpc>
              <a:buAutoNum type="arabicPeriod"/>
            </a:pPr>
            <a:r>
              <a:rPr lang="zh-CN" altLang="en-US" sz="3200" dirty="0">
                <a:latin typeface="微软雅黑"/>
              </a:rPr>
              <a:t>任务</a:t>
            </a:r>
            <a:r>
              <a:rPr lang="en-US" altLang="zh-CN" sz="3200" dirty="0">
                <a:latin typeface="微软雅黑"/>
              </a:rPr>
              <a:t>T</a:t>
            </a:r>
            <a:r>
              <a:rPr lang="zh-CN" altLang="en-US" sz="3200" dirty="0">
                <a:latin typeface="微软雅黑"/>
              </a:rPr>
              <a:t>；</a:t>
            </a:r>
            <a:endParaRPr lang="en-US" altLang="zh-CN" sz="3200" dirty="0">
              <a:latin typeface="微软雅黑"/>
            </a:endParaRPr>
          </a:p>
          <a:p>
            <a:pPr marL="514350" indent="-514350" algn="l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性能度量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P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 algn="l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经验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6731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57390" y="6046398"/>
            <a:ext cx="3260464" cy="1342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向下箭號 8"/>
          <p:cNvSpPr/>
          <p:nvPr/>
        </p:nvSpPr>
        <p:spPr>
          <a:xfrm rot="10800000" flipH="1" flipV="1">
            <a:off x="3144516" y="5378163"/>
            <a:ext cx="1086211" cy="66823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向下箭號 9"/>
          <p:cNvSpPr/>
          <p:nvPr/>
        </p:nvSpPr>
        <p:spPr>
          <a:xfrm rot="10800000" flipH="1" flipV="1">
            <a:off x="3168776" y="7491888"/>
            <a:ext cx="1086211" cy="66823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90904" y="4509338"/>
            <a:ext cx="3593432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Apple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597184" y="8263214"/>
            <a:ext cx="2229394" cy="454135"/>
            <a:chOff x="5754347" y="3836831"/>
            <a:chExt cx="1567543" cy="319314"/>
          </a:xfrm>
        </p:grpSpPr>
        <p:sp>
          <p:nvSpPr>
            <p:cNvPr id="13" name="矩形 12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232055" y="8485095"/>
            <a:ext cx="5309734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https://garavato.files.wordpress.com/2011/11/stacksdocuments.jpg?w=490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784348" y="4626974"/>
            <a:ext cx="5757441" cy="3858121"/>
            <a:chOff x="4540340" y="3208089"/>
            <a:chExt cx="4048201" cy="2712741"/>
          </a:xfrm>
        </p:grpSpPr>
        <p:pic>
          <p:nvPicPr>
            <p:cNvPr id="7170" name="Picture 2" descr="https://garavato.files.wordpress.com/2011/11/stacksdocuments.jpg?w=4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399" y="3763851"/>
              <a:ext cx="3242085" cy="21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/>
            <p:cNvSpPr txBox="1"/>
            <p:nvPr/>
          </p:nvSpPr>
          <p:spPr>
            <a:xfrm>
              <a:off x="4540340" y="3208089"/>
              <a:ext cx="4048201" cy="43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460" hangingPunct="1"/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Training data is a lot of text</a:t>
              </a:r>
              <a:endPara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867921" y="8080143"/>
            <a:ext cx="598633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4551" b="1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?</a:t>
            </a:r>
            <a:endParaRPr lang="zh-TW" altLang="en-US" sz="4551" b="1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9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8" y="3165813"/>
            <a:ext cx="2800651" cy="361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12" y="1854845"/>
            <a:ext cx="7423573" cy="292608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9206104">
            <a:off x="3777871" y="3664500"/>
            <a:ext cx="1073412" cy="78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向右箭號 21"/>
          <p:cNvSpPr/>
          <p:nvPr/>
        </p:nvSpPr>
        <p:spPr>
          <a:xfrm rot="1324959">
            <a:off x="3909769" y="6037778"/>
            <a:ext cx="1073412" cy="78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16796" y="6599696"/>
            <a:ext cx="3860156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Draw something!</a:t>
            </a:r>
            <a:endParaRPr lang="zh-TW" altLang="en-US" sz="3982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212" y="4972835"/>
            <a:ext cx="7675655" cy="44625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260" y="8012931"/>
            <a:ext cx="380169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http://ttic.uchicago.edu/~klivescu/MLSLP2016/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(slides of Ian </a:t>
            </a:r>
            <a:r>
              <a:rPr lang="en-US" altLang="zh-TW" sz="2560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Goodfellow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)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4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Drawing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21334" y="5353531"/>
            <a:ext cx="3260464" cy="1342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向下箭號 4"/>
          <p:cNvSpPr/>
          <p:nvPr/>
        </p:nvSpPr>
        <p:spPr>
          <a:xfrm rot="10800000" flipH="1" flipV="1">
            <a:off x="2208461" y="4685296"/>
            <a:ext cx="1086211" cy="66823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向下箭號 5"/>
          <p:cNvSpPr/>
          <p:nvPr/>
        </p:nvSpPr>
        <p:spPr>
          <a:xfrm rot="10800000" flipH="1" flipV="1">
            <a:off x="2232721" y="6799021"/>
            <a:ext cx="1086211" cy="66823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77391" y="3904242"/>
            <a:ext cx="598633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4551" b="1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?</a:t>
            </a:r>
            <a:endParaRPr lang="zh-TW" altLang="en-US" sz="4551" b="1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71" y="7570347"/>
            <a:ext cx="1679787" cy="1652693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661128" y="4105478"/>
            <a:ext cx="2229394" cy="454135"/>
            <a:chOff x="5754347" y="3836831"/>
            <a:chExt cx="1567543" cy="319314"/>
          </a:xfrm>
        </p:grpSpPr>
        <p:sp>
          <p:nvSpPr>
            <p:cNvPr id="19" name="矩形 1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endParaRPr lang="zh-TW" altLang="en-US" sz="256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96710" y="3972909"/>
            <a:ext cx="10989386" cy="5031118"/>
            <a:chOff x="4318426" y="2639458"/>
            <a:chExt cx="7726912" cy="353750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426" y="3131319"/>
              <a:ext cx="7726912" cy="3045644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4572000" y="2639458"/>
              <a:ext cx="4048201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460" hangingPunct="1"/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Training data is a lot of images</a:t>
              </a:r>
              <a:endPara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2232720" y="4003340"/>
            <a:ext cx="15943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b="1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code</a:t>
            </a:r>
            <a:endParaRPr lang="zh-TW" altLang="en-US" sz="3413" b="1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1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2678" y="2055154"/>
            <a:ext cx="4597362" cy="708532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2677" y="5235476"/>
            <a:ext cx="1120942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21892" y="8617554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5336" y="4105348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99403" y="6338164"/>
            <a:ext cx="2603280" cy="15091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Structured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22411" y="1793901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550168" y="1794255"/>
            <a:ext cx="279193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Transfer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43386" y="3507992"/>
            <a:ext cx="2824065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Unsupervised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4743" y="5794369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3840" y="6037765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7310" y="6059689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19228" y="7168225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439848" y="5097184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8766360" y="6558667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Structured Learning </a:t>
            </a:r>
            <a:br>
              <a:rPr lang="en-US" altLang="zh-TW" dirty="0"/>
            </a:br>
            <a:r>
              <a:rPr lang="en-US" altLang="zh-TW" dirty="0"/>
              <a:t>- Beyond Classification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27794" y="5014241"/>
            <a:ext cx="387434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“</a:t>
            </a:r>
            <a:r>
              <a:rPr lang="zh-CN" altLang="en-US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机器学习</a:t>
            </a:r>
            <a:r>
              <a:rPr lang="en-US" altLang="zh-TW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27664" y="2643030"/>
            <a:ext cx="386241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“</a:t>
            </a:r>
            <a:r>
              <a:rPr lang="zh-TW" altLang="en-US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大家好</a:t>
            </a:r>
            <a:r>
              <a:rPr lang="en-US" altLang="zh-TW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33" y="2733054"/>
            <a:ext cx="3466497" cy="1033621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372324" y="5014241"/>
            <a:ext cx="397268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“Machine Learning”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19217" y="2735134"/>
            <a:ext cx="1529161" cy="997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4492847" y="3001038"/>
            <a:ext cx="873458" cy="4658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7201291" y="3001038"/>
            <a:ext cx="873458" cy="4658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729443" y="3777651"/>
            <a:ext cx="510870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Speech Recognition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19214" y="4867406"/>
            <a:ext cx="1529161" cy="10508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4492844" y="5143418"/>
            <a:ext cx="873458" cy="4658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7201288" y="5143418"/>
            <a:ext cx="873458" cy="4658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729439" y="5995997"/>
            <a:ext cx="510870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Machine Translation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5122" name="Picture 2" descr="「涼宮春日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14" y="6860180"/>
            <a:ext cx="3729438" cy="267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592624" y="6860181"/>
            <a:ext cx="1610118" cy="1543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89087" y="7585773"/>
            <a:ext cx="1256105" cy="1117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42946" y="7472240"/>
            <a:ext cx="1256105" cy="1117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78310" y="7878798"/>
            <a:ext cx="105277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長門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201257" y="6755238"/>
            <a:ext cx="105277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春日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9382457" y="7632125"/>
            <a:ext cx="156074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實玖瑠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73360" y="8703385"/>
            <a:ext cx="2537648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CN" altLang="en-US" sz="3982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人脸识别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06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2" grpId="0"/>
      <p:bldP spid="23" grpId="0" animBg="1"/>
      <p:bldP spid="26" grpId="0" animBg="1"/>
      <p:bldP spid="27" grpId="0" animBg="1"/>
      <p:bldP spid="28" grpId="0"/>
      <p:bldP spid="31" grpId="0" animBg="1"/>
      <p:bldP spid="32" grpId="0" animBg="1"/>
      <p:bldP spid="33" grpId="0" animBg="1"/>
      <p:bldP spid="34" grpId="0"/>
      <p:bldP spid="4" grpId="0" animBg="1"/>
      <p:bldP spid="18" grpId="0" animBg="1"/>
      <p:bldP spid="19" grpId="0" animBg="1"/>
      <p:bldP spid="5" grpId="0"/>
      <p:bldP spid="21" grpId="0"/>
      <p:bldP spid="2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32678" y="2055154"/>
            <a:ext cx="4597362" cy="708532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2677" y="5235476"/>
            <a:ext cx="1120942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21892" y="8617554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5336" y="4105348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99403" y="6338164"/>
            <a:ext cx="2603280" cy="15091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Structured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22411" y="1793901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550168" y="1794255"/>
            <a:ext cx="279193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Transfer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43386" y="3507992"/>
            <a:ext cx="2824065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Unsupervised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20048" y="3513962"/>
            <a:ext cx="322205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Reinforcement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4743" y="5794369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3840" y="6037765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7310" y="6059689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19228" y="7168225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439848" y="5097184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8766360" y="6558667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5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53" y="2278100"/>
            <a:ext cx="4989262" cy="66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19" y="2278100"/>
            <a:ext cx="5049006" cy="66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5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33" y="5461197"/>
            <a:ext cx="707007" cy="10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941191" y="7125501"/>
            <a:ext cx="2739167" cy="2091537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indent="0" defTabSz="1300460" hangingPunct="1"/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</a:rPr>
                <a:t>Hello</a:t>
              </a:r>
              <a:r>
                <a:rPr lang="zh-TW" altLang="en-US" sz="3413" kern="1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  <a:sym typeface="Wingdings" panose="05000000000000000000" pitchFamily="2" charset="2"/>
                </a:rPr>
                <a:t></a:t>
              </a:r>
              <a:endParaRPr lang="en-US" altLang="zh-TW" sz="3413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r>
                <a:rPr lang="en-US" altLang="zh-TW" sz="3413" kern="1200" dirty="0">
                  <a:solidFill>
                    <a:prstClr val="white"/>
                  </a:solidFill>
                  <a:latin typeface="Calibri" panose="020F0502020204030204"/>
                </a:rPr>
                <a:t>Agent</a:t>
              </a:r>
              <a:endParaRPr lang="zh-TW" altLang="en-US" sz="3413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7189657" y="7104530"/>
            <a:ext cx="2013301" cy="727979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91767" y="8292453"/>
            <a:ext cx="1675273" cy="8663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Agent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2699032" y="6036252"/>
            <a:ext cx="2013301" cy="727979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</a:rPr>
              <a:t>…….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712" y="5461197"/>
            <a:ext cx="707007" cy="10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6329411" y="6036252"/>
            <a:ext cx="2013301" cy="727979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</a:rPr>
              <a:t>…….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43630" y="5892374"/>
            <a:ext cx="2086145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b="1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……</a:t>
            </a:r>
            <a:endParaRPr lang="zh-TW" altLang="en-US" sz="3982" b="1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01" y="5423472"/>
            <a:ext cx="2284129" cy="15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10505908" y="6944702"/>
            <a:ext cx="1899115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Bad</a:t>
            </a:r>
            <a:endParaRPr lang="zh-TW" altLang="en-US" sz="3982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149154" y="2590888"/>
            <a:ext cx="3255721" cy="892476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</a:rPr>
                <a:t>“Hello”</a:t>
              </a:r>
              <a:endParaRPr lang="zh-TW" altLang="en-US" sz="3413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8750853" y="2796621"/>
            <a:ext cx="41539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Say “Hi”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137524" y="3728734"/>
            <a:ext cx="3255721" cy="892476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/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</a:rPr>
                <a:t>“Bye </a:t>
              </a:r>
              <a:r>
                <a:rPr lang="en-US" altLang="zh-TW" sz="3413" kern="1200" dirty="0" err="1">
                  <a:solidFill>
                    <a:prstClr val="black"/>
                  </a:solidFill>
                  <a:latin typeface="Calibri" panose="020F0502020204030204"/>
                </a:rPr>
                <a:t>bye</a:t>
              </a:r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</a:rPr>
                <a:t>”</a:t>
              </a:r>
              <a:endParaRPr lang="zh-TW" altLang="en-US" sz="3413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754770" y="3897074"/>
            <a:ext cx="41539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Say “Good bye”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4419" y="3350345"/>
            <a:ext cx="3549227" cy="13179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Learning from teacher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7726" y="7832510"/>
            <a:ext cx="3549227" cy="13179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Learning from critics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430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8249" y="2592647"/>
            <a:ext cx="11216640" cy="6188570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3982" dirty="0"/>
          </a:p>
          <a:p>
            <a:pPr lvl="1"/>
            <a:endParaRPr lang="en-US" altLang="zh-TW" sz="3982" dirty="0"/>
          </a:p>
          <a:p>
            <a:pPr lvl="1"/>
            <a:endParaRPr lang="en-US" altLang="zh-TW" sz="3982" dirty="0"/>
          </a:p>
          <a:p>
            <a:pPr lvl="1"/>
            <a:endParaRPr lang="en-US" altLang="zh-TW" sz="3982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99" y="3699717"/>
            <a:ext cx="2319063" cy="17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34" y="3752454"/>
            <a:ext cx="2539154" cy="168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520267" y="4061035"/>
            <a:ext cx="2406808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Next move:</a:t>
            </a:r>
          </a:p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“5-5”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18533" y="4061035"/>
            <a:ext cx="2272761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Next move:</a:t>
            </a:r>
          </a:p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“3-3”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13836" y="6907401"/>
            <a:ext cx="233260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First move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20266" y="6907401"/>
            <a:ext cx="428655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…… many moves ……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4025799" y="6938375"/>
            <a:ext cx="577991" cy="636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9017745" y="6938373"/>
            <a:ext cx="577991" cy="636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811921" y="6950309"/>
            <a:ext cx="189766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Win!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7383" y="8397051"/>
            <a:ext cx="12506158" cy="7051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Alpha Go is supervised learning + reinforcement learning.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227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7508" y="1294239"/>
            <a:ext cx="11726741" cy="80227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2295" y="2040402"/>
            <a:ext cx="4597362" cy="685342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2295" y="4988827"/>
            <a:ext cx="1120942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93981" y="5188194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61510" y="8370905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11669" y="2325509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1669" y="3449910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04954" y="3858699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46987" y="5954309"/>
            <a:ext cx="2603280" cy="15091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Structured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62028" y="1547252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389786" y="1547606"/>
            <a:ext cx="279193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Transfer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83003" y="3261343"/>
            <a:ext cx="2824065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Unsupervised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59666" y="3267313"/>
            <a:ext cx="322205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Reinforcement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641655" y="7600673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64361" y="5547720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63457" y="5791116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6927" y="5813040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158845" y="6921577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279465" y="2992614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279465" y="4850535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8605978" y="6312018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423545" y="486237"/>
            <a:ext cx="675308" cy="5320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4936" y="476816"/>
            <a:ext cx="798686" cy="56757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38766" y="467987"/>
            <a:ext cx="815349" cy="550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088690" y="422560"/>
            <a:ext cx="184888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scenario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754115" y="440153"/>
            <a:ext cx="184888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method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52920" y="432612"/>
            <a:ext cx="102052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task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7113" y="150317"/>
            <a:ext cx="3554178" cy="792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en-US" altLang="zh-TW" sz="4551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Learning Map</a:t>
            </a:r>
            <a:endParaRPr lang="zh-TW" altLang="en-US" sz="4551" b="1" i="1" u="sng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2294" y="1294240"/>
            <a:ext cx="314230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Learning Theory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5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3" grpId="0" animBg="1"/>
      <p:bldP spid="35" grpId="0" animBg="1"/>
      <p:bldP spid="3" grpId="0"/>
      <p:bldP spid="37" grpId="0"/>
      <p:bldP spid="3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548232" y="2893652"/>
            <a:ext cx="2327175" cy="155145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A set of function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011726" y="3788266"/>
          <a:ext cx="1578186" cy="65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726" y="3788266"/>
                        <a:ext cx="1578186" cy="657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7356925" y="1082189"/>
            <a:ext cx="4753796" cy="1176664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460" hangingPunct="1"/>
              <a:r>
                <a:rPr lang="en-US" altLang="zh-TW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“cat”</a:t>
              </a:r>
              <a:endPara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6213405" y="301707"/>
            <a:ext cx="442524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Image Recognition: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011728" y="3025881"/>
            <a:ext cx="1713997" cy="7051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Model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464635" y="7417874"/>
            <a:ext cx="2327175" cy="155145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Training</a:t>
            </a:r>
          </a:p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Data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268509" y="5207510"/>
            <a:ext cx="2719424" cy="15514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Goodness of function f</a:t>
            </a:r>
            <a:endParaRPr lang="en-US" altLang="zh-TW" sz="3413" kern="1200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658169" y="6789923"/>
            <a:ext cx="0" cy="775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2658169" y="4492513"/>
            <a:ext cx="0" cy="684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691796" y="8816035"/>
            <a:ext cx="2091696" cy="61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srgbClr val="222222"/>
                </a:solidFill>
                <a:latin typeface="Arial" panose="020B0604020202020204" pitchFamily="34" charset="0"/>
                <a:cs typeface="+mn-cs"/>
              </a:rPr>
              <a:t>“monkey”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5401" y="7287026"/>
            <a:ext cx="1324487" cy="149537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689" y="7287026"/>
            <a:ext cx="1279969" cy="1529025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5983081" y="8840733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“cat”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664737" y="8787764"/>
            <a:ext cx="113496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“dog”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459" y="7303836"/>
            <a:ext cx="1171612" cy="1512198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6340481" y="6079912"/>
          <a:ext cx="616373" cy="695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481" y="6079912"/>
                        <a:ext cx="616373" cy="695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4247689" y="5281999"/>
            <a:ext cx="4964389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Pick the “Best” Function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011727" y="5994123"/>
            <a:ext cx="52976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9350192" y="5162863"/>
            <a:ext cx="2943192" cy="15514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10828918" y="6798624"/>
            <a:ext cx="0" cy="775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10794697" y="4455584"/>
            <a:ext cx="0" cy="707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1200461" y="5590889"/>
          <a:ext cx="616374" cy="695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0461" y="5590889"/>
                        <a:ext cx="616374" cy="695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444" y="7726301"/>
            <a:ext cx="1550005" cy="11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9772558" y="3729100"/>
            <a:ext cx="204427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“cat”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9858" y="2671686"/>
            <a:ext cx="8092220" cy="68256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208555" y="2671686"/>
            <a:ext cx="3329889" cy="68256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240714" y="2896349"/>
            <a:ext cx="1713997" cy="6175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Training 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9465921" y="2872099"/>
            <a:ext cx="1713997" cy="6175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Testing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282754" y="2807865"/>
            <a:ext cx="4599435" cy="1782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82754" y="5193470"/>
            <a:ext cx="2728973" cy="1565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17702" y="5176548"/>
            <a:ext cx="4355941" cy="1565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95477" y="4030425"/>
            <a:ext cx="1713997" cy="7051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Step 1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11510" y="6400449"/>
            <a:ext cx="1713997" cy="7051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Step 2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295310" y="6419563"/>
            <a:ext cx="1713997" cy="7051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Step 3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49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449971-E62E-43FF-ABEB-AC3298FD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8" y="1898709"/>
            <a:ext cx="12578287" cy="9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9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102592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性能度量</a:t>
            </a:r>
            <a:r>
              <a:rPr lang="en-US" altLang="zh-CN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准确率；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错误率；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样本概率的对数平均值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训练集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：用来训练机器学习系统的数据集；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测试集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：训练后的系统在一个数据集的性能度量。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经验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：从数据集中获取经验。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数据集有许多样本组成，样本也称为数据点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无监督学习</a:t>
            </a: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数据集无标签，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如数据的生成分布，密度函数，去燥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有监督学习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：数据集中样本含有标签。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506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102592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例子：线性回归</a:t>
            </a:r>
            <a:endParaRPr lang="en-US" altLang="zh-CN" sz="32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，预测输出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性能度量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：测试集上的均方误差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143CEA-5A87-4775-B9FF-1D928662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72" y="1906863"/>
            <a:ext cx="2741491" cy="13062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99558-4EF6-48E6-A0B7-50381653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463" y="4974080"/>
            <a:ext cx="6659089" cy="15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86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507053"/>
            <a:ext cx="11883286" cy="71814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例子：线性回归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一个机器学习算法：找到最优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，使得误差最小。采用梯度下降算法：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73904C-511C-4707-9F9F-01DCC9F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5" y="2391638"/>
            <a:ext cx="11038300" cy="59909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987D22-7D18-4D77-A6FA-38FB084B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86" y="8382573"/>
            <a:ext cx="7331056" cy="12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5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ar Regr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线性回归</a:t>
            </a:r>
            <a:endParaRPr dirty="0"/>
          </a:p>
        </p:txBody>
      </p:sp>
      <p:sp>
        <p:nvSpPr>
          <p:cNvPr id="125" name="Figure 5.1"/>
          <p:cNvSpPr/>
          <p:nvPr/>
        </p:nvSpPr>
        <p:spPr>
          <a:xfrm>
            <a:off x="5415991" y="783969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224139"/>
            <a:ext cx="11595100" cy="5511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14040"/>
            <a:ext cx="11883286" cy="92332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学习部件：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任务：回归。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模型：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性能度量：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学习算法</a:t>
            </a:r>
            <a:r>
              <a:rPr lang="zh-CN" altLang="en-US" sz="3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：目标函数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经验：数据。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EEE34B-4997-4F00-901A-B4BABF2D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26" y="2560003"/>
            <a:ext cx="2741491" cy="1306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F4FBB1-3A30-47F7-8106-D5F03282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572" y="3686701"/>
            <a:ext cx="6659089" cy="15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5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952696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：对未观察的数据表现良好，而不是在训练集上表现良好，</a:t>
            </a:r>
            <a:r>
              <a:rPr lang="zh-CN" altLang="en-US" sz="3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这种能力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称为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泛化能力。</a:t>
            </a: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通过误差来描述：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：在训练集上的误差；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泛化误差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：在输入空间上的误差（测试误差）；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如果数据独立来自同一分布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，则由可能通过减少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来达到减少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A2669B-7C23-4848-AF13-37E77F277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9" y="4732442"/>
            <a:ext cx="11821841" cy="27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7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统计学习假设：所有的数据都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独立同分布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的，这个分布称为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数据生成分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降低训练误差；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缩小训练误差和泛化误差差距。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欠拟合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：模型在训练集上的误差不够低；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过拟合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：训练误差与泛化误差差距太大。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：模型能拟合各种函数的能力。容量低的模型很难拟合训练集导致欠拟合，容量高的模型导致过拟合。通过调节容量达到两者平衡。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706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05321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线性回归：</a:t>
            </a: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模型容量：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一元多项式：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二元多项式：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九次多项式：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44762-81AB-4105-A0ED-DF885CC1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34" y="3334396"/>
            <a:ext cx="2904508" cy="972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9A45EC-474D-4A1F-9898-88B6913F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74" y="5986157"/>
            <a:ext cx="5144225" cy="944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F38873-0FFA-4A71-A0A1-247C9D779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285" y="7657599"/>
            <a:ext cx="4355093" cy="18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nderfitting and Overfitting in Polynomial Estim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zh-CN" altLang="en-US" dirty="0"/>
              <a:t>欠拟合</a:t>
            </a:r>
            <a:r>
              <a:rPr dirty="0"/>
              <a:t> </a:t>
            </a:r>
            <a:r>
              <a:rPr lang="zh-CN" altLang="en-US" dirty="0"/>
              <a:t>与过拟合</a:t>
            </a:r>
            <a:endParaRPr dirty="0"/>
          </a:p>
        </p:txBody>
      </p:sp>
      <p:sp>
        <p:nvSpPr>
          <p:cNvPr id="129" name="Figure 5.2"/>
          <p:cNvSpPr/>
          <p:nvPr/>
        </p:nvSpPr>
        <p:spPr>
          <a:xfrm>
            <a:off x="5415991" y="877046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603500"/>
            <a:ext cx="12560300" cy="612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7508" y="1294239"/>
            <a:ext cx="11726741" cy="80227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2295" y="2040402"/>
            <a:ext cx="4597362" cy="685342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2295" y="4988827"/>
            <a:ext cx="11209422" cy="41687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93981" y="5188194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61510" y="8370905"/>
            <a:ext cx="483312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11669" y="2325509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1669" y="3449910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04954" y="3858699"/>
            <a:ext cx="2549023" cy="99183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46987" y="5954309"/>
            <a:ext cx="2603280" cy="15091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Structured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62028" y="1547252"/>
            <a:ext cx="3284959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Semi-supervised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389786" y="1547606"/>
            <a:ext cx="279193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Transfer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83003" y="3261343"/>
            <a:ext cx="2824065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Unsupervised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59666" y="3267313"/>
            <a:ext cx="3222050" cy="1518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Reinforcement Learning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641655" y="7600673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64361" y="5547720"/>
            <a:ext cx="6450278" cy="20777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63457" y="5791116"/>
            <a:ext cx="2541823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Deep Learning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6927" y="5813040"/>
            <a:ext cx="2834670" cy="11217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SVM, decision tree, K-NN</a:t>
            </a:r>
            <a:r>
              <a:rPr lang="zh-TW" altLang="en-US" sz="3413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158845" y="6921577"/>
            <a:ext cx="359825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Non-linear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3279465" y="2992614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3279465" y="4850535"/>
            <a:ext cx="0" cy="89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8605978" y="6312018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423545" y="486237"/>
            <a:ext cx="675308" cy="5320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4936" y="476816"/>
            <a:ext cx="798686" cy="56757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938766" y="467987"/>
            <a:ext cx="815349" cy="5503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088690" y="422560"/>
            <a:ext cx="184888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scenario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754115" y="440153"/>
            <a:ext cx="1848882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method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52920" y="432612"/>
            <a:ext cx="102052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task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7113" y="150317"/>
            <a:ext cx="3554178" cy="792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en-US" altLang="zh-TW" sz="4551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Learning Map</a:t>
            </a:r>
            <a:endParaRPr lang="zh-TW" altLang="en-US" sz="4551" b="1" i="1" u="sng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2294" y="1294240"/>
            <a:ext cx="314230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Learning Theory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模型的表示容量：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模型能表达的函数簇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模型的有效容量：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由于算法，使得实际搜索的函数集是表示容量子集。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容量的度量：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VC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维理论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结论：训练误差与泛化误差随模型容量增加而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增加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，随着样本增加而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59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eneralization and Capac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lang="zh-CN" altLang="en-US" dirty="0"/>
              <a:t>泛化与容量</a:t>
            </a:r>
            <a:endParaRPr dirty="0"/>
          </a:p>
        </p:txBody>
      </p:sp>
      <p:sp>
        <p:nvSpPr>
          <p:cNvPr id="133" name="Figure 5.3"/>
          <p:cNvSpPr/>
          <p:nvPr/>
        </p:nvSpPr>
        <p:spPr>
          <a:xfrm>
            <a:off x="5415991" y="877046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99315"/>
            <a:ext cx="11861800" cy="5803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没有免费的午餐定理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任意的分类算法在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所有的分布上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的平均错误率是相等的。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：根据任务，对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真实数据分布进行假设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，设计最优的模型和算法。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926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69441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正则化：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当模型容量过大时，训练集误差小，但泛化误差大。为此，通过引入偏好或者限制，使得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模型有效容量减少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，从而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减少训练误差和泛化误差的距离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如：权值衰减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CDA306-BD48-4F9A-B469-AB6CF69B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41" y="5330937"/>
            <a:ext cx="6289440" cy="1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1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eight Deca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权值衰减</a:t>
            </a:r>
            <a:endParaRPr dirty="0"/>
          </a:p>
        </p:txBody>
      </p:sp>
      <p:sp>
        <p:nvSpPr>
          <p:cNvPr id="141" name="Figure 5.5"/>
          <p:cNvSpPr/>
          <p:nvPr/>
        </p:nvSpPr>
        <p:spPr>
          <a:xfrm>
            <a:off x="5266440" y="9041932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5.5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486333"/>
            <a:ext cx="12661900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超参数与测试集：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不是被学习的参数，而是来控制学习算法行为的参数。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如权值衰减中的超参数。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如何选择超参数？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通过设置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验证集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来选择：在验证集上最优的超参数。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数据被分为：训练集，测试集，验证集。如果数据少怎么办？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交叉验证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71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采用统计观点来描述泛化、欠拟合和过拟合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点估计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对一个感兴趣的量进行单个“最优”预测。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D6AF75-D9FD-4D10-BE91-E3835FAE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3678120"/>
            <a:ext cx="11472484" cy="665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A46306-81B6-4225-9ADF-FCA5ABE5F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99" y="4477251"/>
            <a:ext cx="1285573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5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58" y="2232774"/>
            <a:ext cx="9097884" cy="5477685"/>
          </a:xfrm>
        </p:spPr>
      </p:pic>
      <p:sp>
        <p:nvSpPr>
          <p:cNvPr id="5" name="文字方塊 4"/>
          <p:cNvSpPr txBox="1"/>
          <p:nvPr/>
        </p:nvSpPr>
        <p:spPr>
          <a:xfrm>
            <a:off x="2315191" y="7916119"/>
            <a:ext cx="8736151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 more complex model does not always lead to better performance on </a:t>
            </a:r>
            <a:r>
              <a:rPr lang="en-US" altLang="zh-TW" sz="3413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testing data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 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40486" y="2610197"/>
            <a:ext cx="633881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Average Error on Testing Data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76127" y="3978464"/>
            <a:ext cx="4778648" cy="11427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error due to "</a:t>
            </a:r>
            <a:r>
              <a:rPr lang="en-US" altLang="zh-TW" sz="3413" kern="1200" dirty="0">
                <a:solidFill>
                  <a:srgbClr val="0070C0"/>
                </a:solidFill>
                <a:latin typeface="Calibri" panose="020F0502020204030204"/>
              </a:rPr>
              <a:t>bias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" and error due to "</a:t>
            </a:r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</a:rPr>
              <a:t>variance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"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26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Estimator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73357" y="2596445"/>
            <a:ext cx="4230965" cy="1981912"/>
            <a:chOff x="-252827" y="3061090"/>
            <a:chExt cx="2974897" cy="13935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-252827" y="3491238"/>
                  <a:ext cx="2974897" cy="520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 defTabSz="65023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en-US" sz="455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altLang="zh-TW" sz="455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sz="4551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zh-TW" sz="455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altLang="zh-TW" sz="455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TW" sz="455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zh-TW" sz="4551" i="1" kern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4551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endParaRPr>
                </a:p>
              </p:txBody>
            </p:sp>
          </mc:Choice>
          <mc:Fallback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2827" y="3491238"/>
                  <a:ext cx="2974897" cy="52018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586" y="3061090"/>
              <a:ext cx="1346858" cy="139353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632189" y="8220650"/>
                <a:ext cx="4870436" cy="647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</a:t>
                </a:r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is an estimator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 </a:t>
                </a:r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89" y="8220650"/>
                <a:ext cx="4870436" cy="647293"/>
              </a:xfrm>
              <a:prstGeom prst="rect">
                <a:avLst/>
              </a:prstGeom>
              <a:blipFill>
                <a:blip r:embed="rId4"/>
                <a:stretch>
                  <a:fillRect l="-125" t="-18868" b="-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1528924" y="5190122"/>
                <a:ext cx="4762957" cy="739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Only </a:t>
                </a:r>
                <a:r>
                  <a:rPr lang="en-US" altLang="zh-TW" sz="3982" kern="1200" dirty="0" smtClean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knows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</a:t>
                </a:r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24" y="5190122"/>
                <a:ext cx="4762957" cy="739626"/>
              </a:xfrm>
              <a:prstGeom prst="rect">
                <a:avLst/>
              </a:prstGeom>
              <a:blipFill>
                <a:blip r:embed="rId5"/>
                <a:stretch>
                  <a:fillRect l="-4609" t="-983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1528924" y="6416214"/>
                <a:ext cx="4762957" cy="1317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From training data, we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24" y="6416214"/>
                <a:ext cx="4762957" cy="1317925"/>
              </a:xfrm>
              <a:prstGeom prst="rect">
                <a:avLst/>
              </a:prstGeom>
              <a:blipFill>
                <a:blip r:embed="rId6"/>
                <a:stretch>
                  <a:fillRect l="-4609" t="-8333" b="-18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「靶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596321"/>
            <a:ext cx="5852160" cy="55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6502401" y="6903923"/>
                <a:ext cx="469167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4551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1" y="6903923"/>
                <a:ext cx="469167" cy="7398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>
            <a:stCxn id="11" idx="3"/>
          </p:cNvCxnSpPr>
          <p:nvPr/>
        </p:nvCxnSpPr>
        <p:spPr>
          <a:xfrm flipV="1">
            <a:off x="6973230" y="5398219"/>
            <a:ext cx="2547265" cy="1875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0848514" y="2901801"/>
                <a:ext cx="627800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14" y="2901801"/>
                <a:ext cx="627800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/>
          <p:cNvSpPr/>
          <p:nvPr/>
        </p:nvSpPr>
        <p:spPr>
          <a:xfrm>
            <a:off x="10853574" y="3551649"/>
            <a:ext cx="309510" cy="309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680026" y="3007399"/>
            <a:ext cx="2455250" cy="13179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Bias + Variance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9422041" y="3820100"/>
            <a:ext cx="1426473" cy="1616795"/>
          </a:xfrm>
          <a:prstGeom prst="straightConnector1">
            <a:avLst/>
          </a:prstGeom>
          <a:ln w="38100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7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4" grpId="0"/>
      <p:bldP spid="13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and Variance of Estimator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3413" dirty="0"/>
                  <a:t>Estimate the mean of a variable x</a:t>
                </a:r>
              </a:p>
              <a:p>
                <a:pPr lvl="1"/>
                <a:r>
                  <a:rPr lang="en-US" altLang="zh-TW" dirty="0"/>
                  <a:t>assume the mean of x is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assume the variance of 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sz="3413" dirty="0"/>
                  <a:t>Estimator of mean </a:t>
                </a:r>
                <a14:m>
                  <m:oMath xmlns:m="http://schemas.openxmlformats.org/officeDocument/2006/math">
                    <m:r>
                      <a:rPr lang="zh-TW" altLang="en-US" sz="3413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sz="3413" dirty="0"/>
              </a:p>
              <a:p>
                <a:pPr lvl="1"/>
                <a:r>
                  <a:rPr lang="en-US" altLang="zh-TW" dirty="0"/>
                  <a:t>Sample N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1526889" y="5885232"/>
                <a:ext cx="2588529" cy="12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9" y="5885232"/>
                <a:ext cx="2588529" cy="1274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/>
          <p:cNvCxnSpPr/>
          <p:nvPr/>
        </p:nvCxnSpPr>
        <p:spPr>
          <a:xfrm rot="16200000">
            <a:off x="7413297" y="5992798"/>
            <a:ext cx="58592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 rot="16200000">
            <a:off x="10171826" y="5709744"/>
            <a:ext cx="342232" cy="3422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橢圓 8"/>
          <p:cNvSpPr/>
          <p:nvPr/>
        </p:nvSpPr>
        <p:spPr>
          <a:xfrm rot="16200000">
            <a:off x="10171826" y="6434132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橢圓 9"/>
          <p:cNvSpPr/>
          <p:nvPr/>
        </p:nvSpPr>
        <p:spPr>
          <a:xfrm rot="16200000">
            <a:off x="10171826" y="7158521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橢圓 10"/>
          <p:cNvSpPr/>
          <p:nvPr/>
        </p:nvSpPr>
        <p:spPr>
          <a:xfrm rot="16200000">
            <a:off x="10171826" y="8451159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橢圓 11"/>
          <p:cNvSpPr/>
          <p:nvPr/>
        </p:nvSpPr>
        <p:spPr>
          <a:xfrm rot="16200000" flipV="1">
            <a:off x="10171826" y="5059504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 rot="16200000" flipV="1">
            <a:off x="10171826" y="4386446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 rot="16200000" flipV="1">
            <a:off x="10171826" y="3270632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0698389" y="5569979"/>
                <a:ext cx="351571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389" y="5569979"/>
                <a:ext cx="351571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10718678" y="4918557"/>
                <a:ext cx="658835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678" y="4918557"/>
                <a:ext cx="658835" cy="525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10713616" y="3104569"/>
                <a:ext cx="66896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616" y="3104569"/>
                <a:ext cx="668966" cy="525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10664031" y="7067000"/>
                <a:ext cx="66896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031" y="7067000"/>
                <a:ext cx="668966" cy="525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/>
              <p:cNvSpPr txBox="1"/>
              <p:nvPr/>
            </p:nvSpPr>
            <p:spPr>
              <a:xfrm>
                <a:off x="10668297" y="6295615"/>
                <a:ext cx="66896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297" y="6295615"/>
                <a:ext cx="668966" cy="525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10708554" y="4226550"/>
                <a:ext cx="66896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4" y="4226550"/>
                <a:ext cx="668966" cy="525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/>
              <p:cNvSpPr txBox="1"/>
              <p:nvPr/>
            </p:nvSpPr>
            <p:spPr>
              <a:xfrm>
                <a:off x="10664031" y="8301002"/>
                <a:ext cx="66896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031" y="8301002"/>
                <a:ext cx="668966" cy="525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1440875" y="7322963"/>
                <a:ext cx="3899657" cy="1398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</m:d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75" y="7322963"/>
                <a:ext cx="3899657" cy="13989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5338466" y="7467888"/>
                <a:ext cx="2690031" cy="12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466" y="7467888"/>
                <a:ext cx="2690031" cy="12746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8069860" y="7775730"/>
                <a:ext cx="800219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zh-TW" altLang="en-US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860" y="7775730"/>
                <a:ext cx="800219" cy="525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9076048" y="2235775"/>
            <a:ext cx="253378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unbiased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4178269" y="6122095"/>
                <a:ext cx="932948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982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lang="zh-TW" altLang="en-US" sz="3982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m:oMathPara>
                </a14:m>
                <a:endParaRPr lang="en-US" altLang="zh-TW" sz="3982" kern="1200" dirty="0">
                  <a:solidFill>
                    <a:srgbClr val="FF0000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69" y="6122095"/>
                <a:ext cx="932948" cy="6127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6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6473261" y="2334938"/>
                <a:ext cx="5309510" cy="114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46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is “scalar”.</a:t>
                </a:r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61" y="2334938"/>
                <a:ext cx="5309510" cy="1142749"/>
              </a:xfrm>
              <a:prstGeom prst="rect">
                <a:avLst/>
              </a:prstGeom>
              <a:blipFill>
                <a:blip r:embed="rId3"/>
                <a:stretch>
                  <a:fillRect t="-6952" b="-18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202499" y="3977934"/>
            <a:ext cx="1231568" cy="12687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2798500" y="3858237"/>
            <a:ext cx="276774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今天上午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834624" y="4334957"/>
            <a:ext cx="281349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昨天上午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3606094" y="4755178"/>
            <a:ext cx="109672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…….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8331482" y="4225952"/>
            <a:ext cx="2895538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明天上午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70" name="直線單箭頭接點 69"/>
          <p:cNvCxnSpPr/>
          <p:nvPr/>
        </p:nvCxnSpPr>
        <p:spPr>
          <a:xfrm>
            <a:off x="5277627" y="4136085"/>
            <a:ext cx="924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1"/>
          </p:cNvCxnSpPr>
          <p:nvPr/>
        </p:nvCxnSpPr>
        <p:spPr>
          <a:xfrm flipV="1">
            <a:off x="5277627" y="4612312"/>
            <a:ext cx="924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7456836" y="4641620"/>
            <a:ext cx="9066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8253348" y="4612310"/>
            <a:ext cx="24554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(scalar)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5277627" y="5096095"/>
            <a:ext cx="9248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-587924" y="5672762"/>
            <a:ext cx="139982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1131325" y="7358276"/>
            <a:ext cx="327724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9/01</a:t>
            </a:r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 = 63 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4408565" y="7324639"/>
            <a:ext cx="330280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9/02</a:t>
            </a:r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 = 65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9155839" y="7356762"/>
            <a:ext cx="375766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9/03</a:t>
            </a:r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 = 100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-167541" y="5874315"/>
            <a:ext cx="375675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Training Data: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131326" y="8673642"/>
            <a:ext cx="327723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9/12</a:t>
            </a:r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 = 30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4408565" y="8673642"/>
            <a:ext cx="354959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9/13</a:t>
            </a:r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 = 25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9127097" y="8689279"/>
            <a:ext cx="319641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9/14</a:t>
            </a:r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上午 </a:t>
            </a:r>
            <a:r>
              <a:rPr lang="en-US" altLang="zh-TW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 = 20</a:t>
            </a:r>
            <a:endParaRPr lang="zh-TW" altLang="en-US" sz="256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950" y="6737384"/>
            <a:ext cx="232921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Input: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39950" y="7980833"/>
            <a:ext cx="232921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Input: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7571310" y="6683685"/>
            <a:ext cx="232921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Output: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7571310" y="8039292"/>
            <a:ext cx="232921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Output: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3524" y="3933835"/>
            <a:ext cx="1801067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預測</a:t>
            </a:r>
            <a:endParaRPr lang="en-US" altLang="zh-TW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algn="l"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PM2.5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62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/>
      <p:bldP spid="65" grpId="0" animBg="1"/>
      <p:bldP spid="66" grpId="0"/>
      <p:bldP spid="67" grpId="0"/>
      <p:bldP spid="68" grpId="0"/>
      <p:bldP spid="69" grpId="0"/>
      <p:bldP spid="7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5" grpId="0"/>
      <p:bldP spid="95" grpId="0"/>
      <p:bldP spid="96" grpId="0"/>
      <p:bldP spid="97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and Variance of Estimator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413" dirty="0"/>
                  <a:t>Estimate the mean of a variable x</a:t>
                </a:r>
              </a:p>
              <a:p>
                <a:pPr lvl="1"/>
                <a:r>
                  <a:rPr lang="en-US" altLang="zh-TW" dirty="0"/>
                  <a:t>assume the mean of x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assume the variance of 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sz="3413" dirty="0"/>
                  <a:t>Estimator of mean </a:t>
                </a:r>
                <a14:m>
                  <m:oMath xmlns:m="http://schemas.openxmlformats.org/officeDocument/2006/math">
                    <m:r>
                      <a:rPr lang="zh-TW" altLang="en-US" sz="3413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sz="3413" dirty="0"/>
              </a:p>
              <a:p>
                <a:pPr lvl="1"/>
                <a:r>
                  <a:rPr lang="en-US" altLang="zh-TW" dirty="0"/>
                  <a:t>Sample N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 rot="5400000">
            <a:off x="6559837" y="6451293"/>
            <a:ext cx="5859290" cy="342232"/>
            <a:chOff x="7885576" y="188636"/>
            <a:chExt cx="4119813" cy="240632"/>
          </a:xfrm>
        </p:grpSpPr>
        <p:cxnSp>
          <p:nvCxnSpPr>
            <p:cNvPr id="7" name="直線接點 6"/>
            <p:cNvCxnSpPr/>
            <p:nvPr/>
          </p:nvCxnSpPr>
          <p:spPr>
            <a:xfrm>
              <a:off x="7885576" y="308952"/>
              <a:ext cx="4119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橢圓 7"/>
            <p:cNvSpPr/>
            <p:nvPr/>
          </p:nvSpPr>
          <p:spPr>
            <a:xfrm>
              <a:off x="9903873" y="188636"/>
              <a:ext cx="240632" cy="2406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9394537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8885201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976315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flipV="1">
              <a:off x="10361073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flipV="1">
              <a:off x="10834317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 flipV="1">
              <a:off x="11618874" y="18863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11834508" y="6451628"/>
                <a:ext cx="351571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508" y="6451628"/>
                <a:ext cx="351571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1526889" y="7549778"/>
                <a:ext cx="2986715" cy="1225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982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V</m:t>
                      </m:r>
                      <m:r>
                        <a:rPr lang="en-US" altLang="zh-TW" sz="3982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e>
                      </m:d>
                      <m:r>
                        <a:rPr lang="en-US" altLang="zh-TW" sz="3982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3982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zh-TW" altLang="en-US" sz="3982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3982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9" y="7549778"/>
                <a:ext cx="2986715" cy="1225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4819971" y="7351277"/>
            <a:ext cx="3402202" cy="16679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Variance depends on the number of  samples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9" name="群組 18"/>
          <p:cNvGrpSpPr/>
          <p:nvPr/>
        </p:nvGrpSpPr>
        <p:grpSpPr>
          <a:xfrm rot="5400000">
            <a:off x="8628432" y="6448398"/>
            <a:ext cx="5859290" cy="342232"/>
            <a:chOff x="7924399" y="1397996"/>
            <a:chExt cx="4119813" cy="240632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7924399" y="1518312"/>
              <a:ext cx="4119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橢圓 28"/>
            <p:cNvSpPr/>
            <p:nvPr/>
          </p:nvSpPr>
          <p:spPr>
            <a:xfrm>
              <a:off x="9942696" y="1397996"/>
              <a:ext cx="240632" cy="2406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9625628" y="139799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9208318" y="139799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8764885" y="139799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flipV="1">
              <a:off x="10163444" y="139799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flipV="1">
              <a:off x="10489942" y="139799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flipV="1">
              <a:off x="10936546" y="139799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9740350" y="6403205"/>
                <a:ext cx="351571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50" y="6403205"/>
                <a:ext cx="351571" cy="525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8371101" y="2966010"/>
            <a:ext cx="2236759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Smaller 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495599" y="2989493"/>
            <a:ext cx="212495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Larger 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231958" y="2140994"/>
            <a:ext cx="253378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unbiased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/>
              <p:cNvSpPr txBox="1"/>
              <p:nvPr/>
            </p:nvSpPr>
            <p:spPr>
              <a:xfrm>
                <a:off x="1526889" y="5885232"/>
                <a:ext cx="2588529" cy="12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9" y="5885232"/>
                <a:ext cx="2588529" cy="1274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/>
              <p:cNvSpPr txBox="1"/>
              <p:nvPr/>
            </p:nvSpPr>
            <p:spPr>
              <a:xfrm>
                <a:off x="4178269" y="6122095"/>
                <a:ext cx="932948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982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lang="zh-TW" altLang="en-US" sz="3982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</m:oMath>
                  </m:oMathPara>
                </a14:m>
                <a:endParaRPr lang="en-US" altLang="zh-TW" sz="3982" kern="1200" dirty="0">
                  <a:solidFill>
                    <a:srgbClr val="FF0000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69" y="6122095"/>
                <a:ext cx="932948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8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7" grpId="0" animBg="1"/>
      <p:bldP spid="36" grpId="0"/>
      <p:bldP spid="6" grpId="0"/>
      <p:bldP spid="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and Variance of Estimator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413" dirty="0"/>
                  <a:t>Estimate the mean of a variable x</a:t>
                </a:r>
              </a:p>
              <a:p>
                <a:pPr lvl="1"/>
                <a:r>
                  <a:rPr lang="en-US" altLang="zh-TW" dirty="0"/>
                  <a:t>assume the mean of x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assume the variance of 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sz="3413" dirty="0"/>
                  <a:t>Estimator of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41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3413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3413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3413" dirty="0"/>
              </a:p>
              <a:p>
                <a:pPr lvl="1"/>
                <a:r>
                  <a:rPr lang="en-US" altLang="zh-TW" dirty="0"/>
                  <a:t>Sample N points: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/>
          <p:cNvCxnSpPr/>
          <p:nvPr/>
        </p:nvCxnSpPr>
        <p:spPr>
          <a:xfrm rot="16200000">
            <a:off x="6045571" y="6072374"/>
            <a:ext cx="58592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 rot="16200000">
            <a:off x="8791097" y="5082453"/>
            <a:ext cx="342232" cy="3422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橢圓 8"/>
          <p:cNvSpPr/>
          <p:nvPr/>
        </p:nvSpPr>
        <p:spPr>
          <a:xfrm rot="16200000">
            <a:off x="8804099" y="6513708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橢圓 9"/>
          <p:cNvSpPr/>
          <p:nvPr/>
        </p:nvSpPr>
        <p:spPr>
          <a:xfrm rot="16200000">
            <a:off x="8804099" y="7238097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橢圓 10"/>
          <p:cNvSpPr/>
          <p:nvPr/>
        </p:nvSpPr>
        <p:spPr>
          <a:xfrm rot="16200000">
            <a:off x="8790103" y="8101594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橢圓 11"/>
          <p:cNvSpPr/>
          <p:nvPr/>
        </p:nvSpPr>
        <p:spPr>
          <a:xfrm rot="16200000" flipV="1">
            <a:off x="8804931" y="5603969"/>
            <a:ext cx="342232" cy="3125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橢圓 12"/>
          <p:cNvSpPr/>
          <p:nvPr/>
        </p:nvSpPr>
        <p:spPr>
          <a:xfrm rot="16200000" flipV="1">
            <a:off x="8777327" y="7658385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 rot="16200000" flipV="1">
            <a:off x="8777327" y="4383179"/>
            <a:ext cx="342232" cy="3422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9196072" y="4990932"/>
                <a:ext cx="58400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zh-TW" altLang="en-US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72" y="4990932"/>
                <a:ext cx="58400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2052983" y="8164690"/>
                <a:ext cx="3130985" cy="983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num>
                        <m:den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zh-TW" altLang="en-US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83" y="8164690"/>
                <a:ext cx="3130985" cy="983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10137001" y="2227444"/>
            <a:ext cx="215260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Increase 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19" name="群組 18"/>
          <p:cNvGrpSpPr/>
          <p:nvPr/>
        </p:nvGrpSpPr>
        <p:grpSpPr>
          <a:xfrm rot="16200000">
            <a:off x="8288245" y="5845846"/>
            <a:ext cx="5859290" cy="382147"/>
            <a:chOff x="9581966" y="1705391"/>
            <a:chExt cx="4119813" cy="268697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9581966" y="1845174"/>
              <a:ext cx="41198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12283244" y="1719174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11151677" y="171915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10552527" y="1733456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flipV="1">
              <a:off x="10747769" y="1740009"/>
              <a:ext cx="240632" cy="2197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橢圓 41"/>
            <p:cNvSpPr/>
            <p:nvPr/>
          </p:nvSpPr>
          <p:spPr>
            <a:xfrm flipV="1">
              <a:off x="11757650" y="1716199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橢圓 43"/>
            <p:cNvSpPr/>
            <p:nvPr/>
          </p:nvSpPr>
          <p:spPr>
            <a:xfrm flipV="1">
              <a:off x="12558941" y="1705391"/>
              <a:ext cx="240632" cy="2406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/>
              <p:cNvSpPr txBox="1"/>
              <p:nvPr/>
            </p:nvSpPr>
            <p:spPr>
              <a:xfrm>
                <a:off x="4026093" y="5885726"/>
                <a:ext cx="3813993" cy="12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3413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3413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3413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lang="en-US" altLang="zh-TW" sz="3413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93" y="5885726"/>
                <a:ext cx="3813993" cy="1274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5374817" y="8389203"/>
                <a:ext cx="1204304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982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p>
                        <m:sSupPr>
                          <m:ctrlP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zh-TW" altLang="en-US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3982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817" y="8389203"/>
                <a:ext cx="1204304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1193127" y="5885726"/>
                <a:ext cx="2588529" cy="1274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3413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27" y="5885726"/>
                <a:ext cx="2588529" cy="1274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/>
          <p:cNvSpPr txBox="1"/>
          <p:nvPr/>
        </p:nvSpPr>
        <p:spPr>
          <a:xfrm>
            <a:off x="994630" y="7291094"/>
            <a:ext cx="336299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Biased estimator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6" name="橢圓 45"/>
          <p:cNvSpPr/>
          <p:nvPr/>
        </p:nvSpPr>
        <p:spPr>
          <a:xfrm rot="16200000">
            <a:off x="11064939" y="5109786"/>
            <a:ext cx="342232" cy="3422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/>
              <p:cNvSpPr txBox="1"/>
              <p:nvPr/>
            </p:nvSpPr>
            <p:spPr>
              <a:xfrm>
                <a:off x="11469914" y="5018264"/>
                <a:ext cx="58400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zh-TW" altLang="en-US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914" y="5018264"/>
                <a:ext cx="584006" cy="525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9195078" y="5428093"/>
                <a:ext cx="48301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078" y="5428093"/>
                <a:ext cx="483017" cy="525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9204066" y="7513218"/>
                <a:ext cx="493148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066" y="7513218"/>
                <a:ext cx="493148" cy="525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9161995" y="4200140"/>
                <a:ext cx="493148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995" y="4200140"/>
                <a:ext cx="493148" cy="525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/>
              <p:cNvSpPr txBox="1"/>
              <p:nvPr/>
            </p:nvSpPr>
            <p:spPr>
              <a:xfrm>
                <a:off x="9193189" y="6383393"/>
                <a:ext cx="484620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189" y="6383393"/>
                <a:ext cx="484620" cy="525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9203502" y="7059796"/>
                <a:ext cx="493148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502" y="7059796"/>
                <a:ext cx="493148" cy="525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9199862" y="7922405"/>
                <a:ext cx="493148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862" y="7922405"/>
                <a:ext cx="493148" cy="5252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9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26" grpId="0"/>
      <p:bldP spid="6" grpId="0"/>
      <p:bldP spid="52" grpId="0"/>
      <p:bldP spid="53" grpId="0"/>
      <p:bldP spid="34" grpId="0"/>
      <p:bldP spid="35" grpId="0"/>
      <p:bldP spid="46" grpId="0" animBg="1"/>
      <p:bldP spid="47" grpId="0"/>
      <p:bldP spid="29" grpId="0"/>
      <p:bldP spid="30" grpId="0"/>
      <p:bldP spid="31" grpId="0"/>
      <p:bldP spid="32" grpId="0"/>
      <p:bldP spid="33" grpId="0"/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as and Var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1" y="-134815"/>
            <a:ext cx="11679231" cy="988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6728764" y="8443791"/>
                <a:ext cx="469167" cy="739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4551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764" y="8443791"/>
                <a:ext cx="469167" cy="739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5183857" y="4532097"/>
                <a:ext cx="2610395" cy="717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551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455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455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455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4551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4551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857" y="4532097"/>
                <a:ext cx="2610395" cy="717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V="1">
            <a:off x="7224131" y="7530636"/>
            <a:ext cx="1977378" cy="11849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8546149" y="5897698"/>
            <a:ext cx="309510" cy="309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066710" y="5239927"/>
            <a:ext cx="1461113" cy="6902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11381475" y="4802732"/>
                <a:ext cx="717119" cy="700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4551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475" y="4802732"/>
                <a:ext cx="717119" cy="700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/>
          <p:cNvCxnSpPr/>
          <p:nvPr/>
        </p:nvCxnSpPr>
        <p:spPr>
          <a:xfrm flipH="1">
            <a:off x="9648467" y="5168237"/>
            <a:ext cx="1736868" cy="163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8842581" y="6176066"/>
            <a:ext cx="519595" cy="1015765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8842582" y="5362237"/>
            <a:ext cx="706018" cy="61287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99594" y="6644163"/>
            <a:ext cx="1656065" cy="61754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Bias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362176" y="5668677"/>
            <a:ext cx="1822387" cy="61754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Variance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937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9" grpId="0"/>
      <p:bldP spid="28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频率派的观点：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是固定但未知，而点估计是数据的函数。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由于数据是随机采用的，所以估计值是一个随机变量。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DD40D1-3874-4CFD-ABF4-E2983FEB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" y="3773945"/>
            <a:ext cx="12909769" cy="2759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6A8F42-4FEE-4FC0-8283-7C6E8C45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7" y="6533147"/>
            <a:ext cx="12476273" cy="10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53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偏差：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096AEE-1620-4086-9E03-437E7049A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1739489"/>
            <a:ext cx="12578810" cy="3710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079C85-4EB6-4D94-989D-348DF7F41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" y="5635821"/>
            <a:ext cx="12386305" cy="34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偏差：贝努力分布参数无偏估计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14A334-4F6B-4EA1-9898-486640ABB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49" y="1943141"/>
            <a:ext cx="9952023" cy="74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6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例子：高斯分布的均值无偏估计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595897-2AD0-4C8E-BB83-FE569CFB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9" y="1717727"/>
            <a:ext cx="12166280" cy="43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0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例子：高斯分布的均值无偏估计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62F9E-A05B-42B3-B25A-40D387C8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83" y="1674819"/>
            <a:ext cx="9801527" cy="74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8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例子：高斯分布的方差有偏估计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011D4F-9E00-46A2-BAEC-A05E1CCF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" y="1830031"/>
            <a:ext cx="12610164" cy="32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74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例子：高斯分布的方差有偏估计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偏差为：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高斯分布的无偏方差估计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无偏估计非常好，但实际应用中我们需要满足某种性质的有偏估计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C22025-F4B5-4C13-A967-D3ACF0DC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87" y="1860213"/>
            <a:ext cx="5320376" cy="2206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3B74A1-B2FB-44D0-ADF9-E288A096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82" y="4780547"/>
            <a:ext cx="1413533" cy="7277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F879E2-7B75-4462-9A51-BA2515768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072" y="6856781"/>
            <a:ext cx="5778528" cy="15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9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054364" y="5434842"/>
            <a:ext cx="6711997" cy="307078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72052" y="2572158"/>
            <a:ext cx="3797672" cy="6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2052" y="3696559"/>
            <a:ext cx="3797672" cy="48255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802037" y="7847322"/>
            <a:ext cx="290049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3439848" y="3239263"/>
            <a:ext cx="0" cy="86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估计的方差和标准差：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估计量的方差就是该估计量的方差：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其中训练集是随机变量。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方差的平方根是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标准差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1B2239-C8FA-461D-B323-7392767E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17" y="3172122"/>
            <a:ext cx="1627672" cy="13036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F7A0D4-DAC3-42A4-95E6-91519C28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21" y="5871058"/>
            <a:ext cx="1098283" cy="881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F0156B-E4F3-441B-A10C-261B390F8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02" y="6899695"/>
            <a:ext cx="8817277" cy="27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70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2824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BEFB80-6768-4117-94CA-242D6869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8" y="1331702"/>
            <a:ext cx="11853276" cy="10866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E39044-C6B4-43CF-9F0F-8E307E5F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2" y="2418347"/>
            <a:ext cx="11588984" cy="68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2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97681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最小化均方误差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问题：存在一个偏差大的估计和另外一个方差大的估计，我们如何选择？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解决方法：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交叉验证；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最小化均方误差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均方误差定义为：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3D20F3-6FF2-4EC5-9A8F-80F614BC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90" y="5699327"/>
            <a:ext cx="7941650" cy="27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12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偏差、方差与拟合关系如下图：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3BBE99-22A5-49A1-B508-CE91801A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8" y="1827669"/>
            <a:ext cx="12192488" cy="70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0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97681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一致性：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49F025-8053-44B4-8CBB-142B12E8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1" y="1674819"/>
            <a:ext cx="12477695" cy="54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1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49" y="5019068"/>
            <a:ext cx="4007723" cy="278004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2" y="5048988"/>
            <a:ext cx="4015518" cy="27784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r>
              <a:rPr lang="zh-CN" altLang="en-US" dirty="0" smtClean="0"/>
              <a:t>：</a:t>
            </a:r>
            <a:r>
              <a:rPr lang="en-US" altLang="zh-TW" dirty="0" smtClean="0"/>
              <a:t>Parallel </a:t>
            </a:r>
            <a:r>
              <a:rPr lang="en-US" altLang="zh-TW" dirty="0"/>
              <a:t>Universes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all the universes, we are </a:t>
                </a:r>
                <a:r>
                  <a:rPr lang="en-US" altLang="zh-TW" dirty="0" smtClean="0"/>
                  <a:t>training </a:t>
                </a:r>
                <a:r>
                  <a:rPr lang="en-US" altLang="zh-TW" dirty="0"/>
                  <a:t>data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739" t="-2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20940" y="4350164"/>
            <a:ext cx="2061205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Universe 1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5700" y="4376360"/>
            <a:ext cx="2061205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Universe 2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12303" y="4376359"/>
            <a:ext cx="2061205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Universe 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1" y="6556833"/>
            <a:ext cx="1053720" cy="25725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558" y="6556833"/>
            <a:ext cx="892894" cy="25725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25" y="5056092"/>
            <a:ext cx="4124708" cy="2861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2281" y="6455790"/>
            <a:ext cx="983552" cy="26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0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Parallel Universes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different universes, we use the same model, but  obtain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5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4" y="4551956"/>
            <a:ext cx="6016670" cy="40505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94" y="4551956"/>
            <a:ext cx="6016670" cy="40505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08831" y="3922747"/>
            <a:ext cx="2503634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Universe 123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14897" y="3909194"/>
            <a:ext cx="2503634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Universe 345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1995275" y="8501394"/>
                <a:ext cx="3189038" cy="705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50230" hangingPunct="1"/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3982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</m:oMath>
                </a14:m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</a:t>
                </a:r>
                <a:r>
                  <a:rPr lang="en-US" altLang="zh-TW" sz="3982" kern="1200" dirty="0" err="1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x</a:t>
                </a:r>
                <a:r>
                  <a:rPr lang="en-US" altLang="zh-TW" sz="3982" kern="1200" baseline="-25000" dirty="0" err="1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cp</a:t>
                </a:r>
                <a:endParaRPr lang="zh-TW" altLang="en-US" sz="3982" kern="1200" baseline="-250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5" y="8501394"/>
                <a:ext cx="3189038" cy="705129"/>
              </a:xfrm>
              <a:prstGeom prst="rect">
                <a:avLst/>
              </a:prstGeom>
              <a:blipFill>
                <a:blip r:embed="rId5"/>
                <a:stretch>
                  <a:fillRect l="-2103" t="-15652" b="-3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8011945" y="8558432"/>
                <a:ext cx="3189038" cy="705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50230" hangingPunct="1"/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3982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</m:oMath>
                </a14:m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</a:t>
                </a:r>
                <a:r>
                  <a:rPr lang="en-US" altLang="zh-TW" sz="3982" kern="1200" dirty="0" err="1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x</a:t>
                </a:r>
                <a:r>
                  <a:rPr lang="en-US" altLang="zh-TW" sz="3982" kern="1200" baseline="-25000" dirty="0" err="1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cp</a:t>
                </a:r>
                <a:endParaRPr lang="zh-TW" altLang="en-US" sz="3982" kern="1200" baseline="-250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5" y="8558432"/>
                <a:ext cx="3189038" cy="705129"/>
              </a:xfrm>
              <a:prstGeom prst="rect">
                <a:avLst/>
              </a:prstGeom>
              <a:blipFill>
                <a:blip r:embed="rId6"/>
                <a:stretch>
                  <a:fillRect l="-2103"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86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69" y="499445"/>
            <a:ext cx="5998545" cy="403833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6" y="3043367"/>
            <a:ext cx="5638628" cy="37960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70" y="5715268"/>
            <a:ext cx="5998545" cy="4038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24993" y="499445"/>
                <a:ext cx="4219553" cy="70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defTabSz="650230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en-US" altLang="zh-TW" sz="3982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3982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in 100 Universes</a:t>
                </a:r>
                <a:endParaRPr lang="zh-TW" altLang="en-US" sz="3982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93" y="499445"/>
                <a:ext cx="4219553" cy="705129"/>
              </a:xfrm>
              <a:prstGeom prst="rect">
                <a:avLst/>
              </a:prstGeom>
              <a:blipFill>
                <a:blip r:embed="rId5"/>
                <a:stretch>
                  <a:fillRect t="-15517" r="-3902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6137354" y="4533406"/>
                <a:ext cx="4756432" cy="11427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x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cp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354" y="4533406"/>
                <a:ext cx="4756432" cy="1142749"/>
              </a:xfrm>
              <a:prstGeom prst="rect">
                <a:avLst/>
              </a:prstGeom>
              <a:blipFill>
                <a:blip r:embed="rId6"/>
                <a:stretch>
                  <a:fillRect l="-3585" t="-7447" b="-17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3058995" y="1771406"/>
                <a:ext cx="2680226" cy="61754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995" y="1771406"/>
                <a:ext cx="2680226" cy="617541"/>
              </a:xfrm>
              <a:prstGeom prst="rect">
                <a:avLst/>
              </a:prstGeom>
              <a:blipFill>
                <a:blip r:embed="rId7"/>
                <a:stretch>
                  <a:fillRect l="-6364" t="-1372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1061135" y="7551913"/>
                <a:ext cx="4756432" cy="16679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x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cp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3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35" y="7551913"/>
                <a:ext cx="4756432" cy="1667957"/>
              </a:xfrm>
              <a:prstGeom prst="rect">
                <a:avLst/>
              </a:prstGeom>
              <a:blipFill>
                <a:blip r:embed="rId8"/>
                <a:stretch>
                  <a:fillRect l="-3585" t="-4745" b="-1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5879916" y="1814167"/>
            <a:ext cx="642045" cy="5710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5817569" y="8405478"/>
            <a:ext cx="942219" cy="5710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箭號: 向右 12"/>
          <p:cNvSpPr/>
          <p:nvPr/>
        </p:nvSpPr>
        <p:spPr>
          <a:xfrm flipH="1">
            <a:off x="5475705" y="4850119"/>
            <a:ext cx="660039" cy="5710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492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6" y="2550230"/>
            <a:ext cx="5618485" cy="37824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24" y="2404536"/>
            <a:ext cx="5834904" cy="3928165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>
            <a:off x="5782380" y="3571159"/>
            <a:ext cx="843876" cy="1217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828563" y="2149088"/>
                <a:ext cx="2680226" cy="61754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563" y="2149088"/>
                <a:ext cx="2680226" cy="617541"/>
              </a:xfrm>
              <a:prstGeom prst="rect">
                <a:avLst/>
              </a:prstGeom>
              <a:blipFill>
                <a:blip r:embed="rId4"/>
                <a:stretch>
                  <a:fillRect l="-6349" t="-1372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642292" y="697402"/>
                <a:ext cx="4756432" cy="16679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x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cp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3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92" y="697402"/>
                <a:ext cx="4756432" cy="1667957"/>
              </a:xfrm>
              <a:prstGeom prst="rect">
                <a:avLst/>
              </a:prstGeom>
              <a:blipFill>
                <a:blip r:embed="rId5"/>
                <a:stretch>
                  <a:fillRect l="-3585" t="-4727" b="-11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189" y="6245507"/>
            <a:ext cx="1688135" cy="173051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77740" y="6385709"/>
            <a:ext cx="2324173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 </a:t>
            </a:r>
          </a:p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Variance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92497" y="6403825"/>
            <a:ext cx="2324173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Small </a:t>
            </a:r>
          </a:p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Variance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174" y="6230181"/>
            <a:ext cx="1797978" cy="166800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448838" y="8101399"/>
            <a:ext cx="9990989" cy="6175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</a:rPr>
              <a:t>Simpler model is less influenced by the sampled data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04648" y="8805680"/>
            <a:ext cx="629407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Consider the extreme case f(x) = 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54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3" grpId="0" animBg="1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Bias: If we average all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, is it close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dirty="0"/>
                  <a:t> ?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" y="3823718"/>
            <a:ext cx="2689556" cy="24951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15" y="6448306"/>
            <a:ext cx="2601321" cy="26666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583636" y="4392807"/>
            <a:ext cx="1467866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 </a:t>
            </a:r>
          </a:p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23863" y="7103143"/>
            <a:ext cx="1620427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Small </a:t>
            </a:r>
          </a:p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16" y="4069421"/>
            <a:ext cx="6980511" cy="47577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6094544" y="5762168"/>
                <a:ext cx="4500073" cy="64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Assume this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 </a:t>
                </a:r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544" y="5762168"/>
                <a:ext cx="4500073" cy="647037"/>
              </a:xfrm>
              <a:prstGeom prst="rect">
                <a:avLst/>
              </a:prstGeom>
              <a:blipFill>
                <a:blip r:embed="rId7"/>
                <a:stretch>
                  <a:fillRect t="-7547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3481134" y="1782802"/>
                <a:ext cx="2610395" cy="717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551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455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altLang="zh-TW" sz="455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455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4551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altLang="zh-TW" sz="455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4551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34" y="1782802"/>
                <a:ext cx="2610395" cy="7175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06173" y="6160347"/>
            <a:ext cx="2702855" cy="9742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Function f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3552" y="6160347"/>
            <a:ext cx="2702855" cy="9742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Function f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68123" y="7993467"/>
            <a:ext cx="3178951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Input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04852" y="7993467"/>
            <a:ext cx="3178951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Input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向下箭號 8"/>
          <p:cNvSpPr/>
          <p:nvPr/>
        </p:nvSpPr>
        <p:spPr>
          <a:xfrm flipV="1">
            <a:off x="3309901" y="7134578"/>
            <a:ext cx="695396" cy="8588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向下箭號 9"/>
          <p:cNvSpPr/>
          <p:nvPr/>
        </p:nvSpPr>
        <p:spPr>
          <a:xfrm flipV="1">
            <a:off x="8711144" y="7134578"/>
            <a:ext cx="695396" cy="8588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向下箭號 10"/>
          <p:cNvSpPr/>
          <p:nvPr/>
        </p:nvSpPr>
        <p:spPr>
          <a:xfrm flipV="1">
            <a:off x="3309901" y="5254046"/>
            <a:ext cx="695396" cy="8588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向下箭號 11"/>
          <p:cNvSpPr/>
          <p:nvPr/>
        </p:nvSpPr>
        <p:spPr>
          <a:xfrm flipV="1">
            <a:off x="8711144" y="5254046"/>
            <a:ext cx="695396" cy="8588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54537" y="4498158"/>
            <a:ext cx="275449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Yes or No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61626" y="4550822"/>
            <a:ext cx="5594431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 1, Class 2, … Class N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7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489" y="2815784"/>
            <a:ext cx="7082004" cy="46972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4" y="4886453"/>
            <a:ext cx="7082004" cy="46972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68354" y="745116"/>
                <a:ext cx="4696984" cy="617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srgbClr val="FF0000"/>
                    </a:solidFill>
                    <a:latin typeface="Calibri" panose="020F0502020204030204"/>
                    <a:cs typeface="+mn-cs"/>
                  </a:rPr>
                  <a:t>Red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curves: 5000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54" y="745116"/>
                <a:ext cx="4696984" cy="617541"/>
              </a:xfrm>
              <a:prstGeom prst="rect">
                <a:avLst/>
              </a:prstGeom>
              <a:blipFill>
                <a:blip r:embed="rId4"/>
                <a:stretch>
                  <a:fillRect l="-3632" t="-12745" b="-34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268354" y="189206"/>
                <a:ext cx="6657220" cy="64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Black curve: the true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 </a:t>
                </a:r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54" y="189206"/>
                <a:ext cx="6657220" cy="647037"/>
              </a:xfrm>
              <a:prstGeom prst="rect">
                <a:avLst/>
              </a:prstGeom>
              <a:blipFill>
                <a:blip r:embed="rId5"/>
                <a:stretch>
                  <a:fillRect l="-2564" t="-7547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274324" y="1301025"/>
                <a:ext cx="6765591" cy="617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srgbClr val="0070C0"/>
                    </a:solidFill>
                    <a:latin typeface="Calibri" panose="020F0502020204030204"/>
                    <a:cs typeface="+mn-cs"/>
                  </a:rPr>
                  <a:t>Blue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curve: the average of 5000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lang="en-US" altLang="zh-TW" sz="3413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4" y="1301025"/>
                <a:ext cx="6765591" cy="617541"/>
              </a:xfrm>
              <a:prstGeom prst="rect">
                <a:avLst/>
              </a:prstGeom>
              <a:blipFill>
                <a:blip r:embed="rId6"/>
                <a:stretch>
                  <a:fillRect l="-2523" t="-12745" b="-34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5543327" y="1973117"/>
                <a:ext cx="801309" cy="538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65023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413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altLang="zh-TW" sz="3413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TW" altLang="en-US" sz="3413" kern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27" y="1973117"/>
                <a:ext cx="801309" cy="538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內容版面配置區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81" y="162624"/>
            <a:ext cx="7118137" cy="4697247"/>
          </a:xfrm>
        </p:spPr>
      </p:pic>
    </p:spTree>
    <p:extLst>
      <p:ext uri="{BB962C8B-B14F-4D97-AF65-F5344CB8AC3E}">
        <p14:creationId xmlns:p14="http://schemas.microsoft.com/office/powerpoint/2010/main" val="26576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6" y="2570601"/>
            <a:ext cx="6272405" cy="413915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25" y="6979934"/>
            <a:ext cx="2689556" cy="24951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66" y="6894184"/>
            <a:ext cx="2601321" cy="266662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11282" y="7549023"/>
            <a:ext cx="1467866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 </a:t>
            </a:r>
          </a:p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490294" y="7530655"/>
            <a:ext cx="1620427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Small </a:t>
            </a:r>
          </a:p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箭號: 向右 9"/>
          <p:cNvSpPr/>
          <p:nvPr/>
        </p:nvSpPr>
        <p:spPr>
          <a:xfrm>
            <a:off x="6080462" y="3922283"/>
            <a:ext cx="843876" cy="1217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1828563" y="2149088"/>
                <a:ext cx="2680226" cy="61754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563" y="2149088"/>
                <a:ext cx="2680226" cy="617541"/>
              </a:xfrm>
              <a:prstGeom prst="rect">
                <a:avLst/>
              </a:prstGeom>
              <a:blipFill>
                <a:blip r:embed="rId5"/>
                <a:stretch>
                  <a:fillRect l="-6349" t="-1372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7495959" y="1041799"/>
                <a:ext cx="4756432" cy="166795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y = b 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x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cp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3 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  <a:p>
                <a:pPr algn="l" defTabSz="650230" hangingPunct="1"/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+ w</a:t>
                </a:r>
                <a:r>
                  <a:rPr lang="en-US" altLang="zh-TW" sz="3413" kern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413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 (</a:t>
                </a:r>
                <a:r>
                  <a:rPr lang="en-US" altLang="zh-TW" sz="3413" kern="1200" dirty="0" err="1">
                    <a:solidFill>
                      <a:prstClr val="black"/>
                    </a:solidFill>
                    <a:latin typeface="Calibri" panose="020F0502020204030204"/>
                  </a:rPr>
                  <a:t>x</a:t>
                </a:r>
                <a:r>
                  <a:rPr lang="en-US" altLang="zh-TW" sz="3413" kern="1200" baseline="-25000" dirty="0" err="1">
                    <a:solidFill>
                      <a:prstClr val="black"/>
                    </a:solidFill>
                    <a:latin typeface="Calibri" panose="020F0502020204030204"/>
                  </a:rPr>
                  <a:t>cp</a:t>
                </a:r>
                <a:r>
                  <a:rPr lang="en-US" altLang="zh-TW" sz="3413" kern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r>
                  <a:rPr lang="en-US" altLang="zh-TW" sz="3413" kern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5</a:t>
                </a:r>
                <a:endParaRPr lang="zh-TW" altLang="en-US" sz="3413" kern="1200" baseline="30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959" y="1041799"/>
                <a:ext cx="4756432" cy="1667957"/>
              </a:xfrm>
              <a:prstGeom prst="rect">
                <a:avLst/>
              </a:prstGeom>
              <a:blipFill>
                <a:blip r:embed="rId6"/>
                <a:stretch>
                  <a:fillRect l="-3585" t="-4727" b="-11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1" y="2643447"/>
            <a:ext cx="6130735" cy="4066304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540146" y="6728121"/>
            <a:ext cx="1533056" cy="109312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618853" y="6894184"/>
            <a:ext cx="2726992" cy="266662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9634" y="7821250"/>
            <a:ext cx="150829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1382832" y="7407063"/>
            <a:ext cx="1120508" cy="55819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080463" y="8887607"/>
            <a:ext cx="150829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6924338" y="8490034"/>
            <a:ext cx="707314" cy="415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55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3" grpId="0" animBg="1"/>
      <p:bldP spid="14" grpId="0" animBg="1"/>
      <p:bldP spid="4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</a:t>
            </a:r>
            <a:r>
              <a:rPr lang="en-US" altLang="zh-TW" dirty="0" err="1"/>
              <a:t>v.s</a:t>
            </a:r>
            <a:r>
              <a:rPr lang="en-US" altLang="zh-TW" dirty="0"/>
              <a:t>. Variance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78" y="2032971"/>
            <a:ext cx="8581844" cy="5166985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55" y="7512210"/>
            <a:ext cx="1916191" cy="17776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356" y="7413559"/>
            <a:ext cx="1919755" cy="19679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484697" y="7653400"/>
            <a:ext cx="2371994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 Bias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55926" y="7641935"/>
            <a:ext cx="280350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Small Bias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355925" y="8462106"/>
            <a:ext cx="3470191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 Variance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2683" y="8481626"/>
            <a:ext cx="3296356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Small Variance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5958794" y="7953719"/>
            <a:ext cx="1321122" cy="887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手繪多邊形: 圖案 12"/>
          <p:cNvSpPr/>
          <p:nvPr/>
        </p:nvSpPr>
        <p:spPr>
          <a:xfrm>
            <a:off x="3756943" y="5986338"/>
            <a:ext cx="6295974" cy="516063"/>
          </a:xfrm>
          <a:custGeom>
            <a:avLst/>
            <a:gdLst>
              <a:gd name="connsiteX0" fmla="*/ 0 w 4426857"/>
              <a:gd name="connsiteY0" fmla="*/ 0 h 362857"/>
              <a:gd name="connsiteX1" fmla="*/ 725714 w 4426857"/>
              <a:gd name="connsiteY1" fmla="*/ 145143 h 362857"/>
              <a:gd name="connsiteX2" fmla="*/ 2046514 w 4426857"/>
              <a:gd name="connsiteY2" fmla="*/ 304800 h 362857"/>
              <a:gd name="connsiteX3" fmla="*/ 3236686 w 4426857"/>
              <a:gd name="connsiteY3" fmla="*/ 333828 h 362857"/>
              <a:gd name="connsiteX4" fmla="*/ 4426857 w 4426857"/>
              <a:gd name="connsiteY4" fmla="*/ 362857 h 362857"/>
              <a:gd name="connsiteX5" fmla="*/ 4426857 w 4426857"/>
              <a:gd name="connsiteY5" fmla="*/ 362857 h 362857"/>
              <a:gd name="connsiteX6" fmla="*/ 4412343 w 4426857"/>
              <a:gd name="connsiteY6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6857" h="362857">
                <a:moveTo>
                  <a:pt x="0" y="0"/>
                </a:moveTo>
                <a:cubicBezTo>
                  <a:pt x="192314" y="47171"/>
                  <a:pt x="384628" y="94343"/>
                  <a:pt x="725714" y="145143"/>
                </a:cubicBezTo>
                <a:cubicBezTo>
                  <a:pt x="1066800" y="195943"/>
                  <a:pt x="1628019" y="273353"/>
                  <a:pt x="2046514" y="304800"/>
                </a:cubicBezTo>
                <a:cubicBezTo>
                  <a:pt x="2465009" y="336247"/>
                  <a:pt x="3236686" y="333828"/>
                  <a:pt x="3236686" y="333828"/>
                </a:cubicBezTo>
                <a:lnTo>
                  <a:pt x="4426857" y="362857"/>
                </a:lnTo>
                <a:lnTo>
                  <a:pt x="4426857" y="362857"/>
                </a:lnTo>
                <a:lnTo>
                  <a:pt x="4412343" y="36285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手繪多邊形: 圖案 14"/>
          <p:cNvSpPr/>
          <p:nvPr/>
        </p:nvSpPr>
        <p:spPr>
          <a:xfrm>
            <a:off x="3777585" y="2167467"/>
            <a:ext cx="6523044" cy="4355575"/>
          </a:xfrm>
          <a:custGeom>
            <a:avLst/>
            <a:gdLst>
              <a:gd name="connsiteX0" fmla="*/ 0 w 4586515"/>
              <a:gd name="connsiteY0" fmla="*/ 3062514 h 3062514"/>
              <a:gd name="connsiteX1" fmla="*/ 1335315 w 4586515"/>
              <a:gd name="connsiteY1" fmla="*/ 3004457 h 3062514"/>
              <a:gd name="connsiteX2" fmla="*/ 2177143 w 4586515"/>
              <a:gd name="connsiteY2" fmla="*/ 2931886 h 3062514"/>
              <a:gd name="connsiteX3" fmla="*/ 3236686 w 4586515"/>
              <a:gd name="connsiteY3" fmla="*/ 2699657 h 3062514"/>
              <a:gd name="connsiteX4" fmla="*/ 3918857 w 4586515"/>
              <a:gd name="connsiteY4" fmla="*/ 1973943 h 3062514"/>
              <a:gd name="connsiteX5" fmla="*/ 4586515 w 4586515"/>
              <a:gd name="connsiteY5" fmla="*/ 0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6515" h="3062514">
                <a:moveTo>
                  <a:pt x="0" y="3062514"/>
                </a:moveTo>
                <a:lnTo>
                  <a:pt x="1335315" y="3004457"/>
                </a:lnTo>
                <a:cubicBezTo>
                  <a:pt x="1698172" y="2982686"/>
                  <a:pt x="1860248" y="2982686"/>
                  <a:pt x="2177143" y="2931886"/>
                </a:cubicBezTo>
                <a:cubicBezTo>
                  <a:pt x="2494038" y="2881086"/>
                  <a:pt x="2946400" y="2859314"/>
                  <a:pt x="3236686" y="2699657"/>
                </a:cubicBezTo>
                <a:cubicBezTo>
                  <a:pt x="3526972" y="2540000"/>
                  <a:pt x="3693886" y="2423886"/>
                  <a:pt x="3918857" y="1973943"/>
                </a:cubicBezTo>
                <a:cubicBezTo>
                  <a:pt x="4143828" y="1524000"/>
                  <a:pt x="4365171" y="762000"/>
                  <a:pt x="4586515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3406019" y="2828031"/>
            <a:ext cx="6330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426661" y="3560838"/>
            <a:ext cx="63302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419790" y="4386539"/>
            <a:ext cx="633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321134" y="2499735"/>
            <a:ext cx="338537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Error from bias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321134" y="3210551"/>
            <a:ext cx="408038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Error from variance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321133" y="4001636"/>
            <a:ext cx="408038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Error observed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333155" y="5400668"/>
            <a:ext cx="2678077" cy="7051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Overfitting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5688" y="5400668"/>
            <a:ext cx="2914103" cy="7051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982" kern="1200" dirty="0" err="1">
                <a:solidFill>
                  <a:prstClr val="white"/>
                </a:solidFill>
                <a:latin typeface="Calibri" panose="020F0502020204030204"/>
              </a:rPr>
              <a:t>Underfitting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3853255" y="7070942"/>
            <a:ext cx="710693" cy="441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8853381" y="6976587"/>
            <a:ext cx="801748" cy="59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5" grpId="0" animBg="1"/>
      <p:bldP spid="21" grpId="0"/>
      <p:bldP spid="22" grpId="0"/>
      <p:bldP spid="23" grpId="0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to do with large bias?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</p:spPr>
        <p:txBody>
          <a:bodyPr>
            <a:noAutofit/>
          </a:bodyPr>
          <a:lstStyle/>
          <a:p>
            <a:r>
              <a:rPr lang="en-US" altLang="zh-TW" dirty="0"/>
              <a:t>Diagnosis:</a:t>
            </a:r>
          </a:p>
          <a:p>
            <a:pPr lvl="1"/>
            <a:r>
              <a:rPr lang="en-US" altLang="zh-TW" sz="3982" dirty="0"/>
              <a:t>If your model cannot even fit the training examples, then you have large bias </a:t>
            </a:r>
          </a:p>
          <a:p>
            <a:pPr lvl="1"/>
            <a:r>
              <a:rPr lang="en-US" altLang="zh-TW" sz="3982" dirty="0"/>
              <a:t>If you can fit the training data, but large error on testing data, then you probably have large variance</a:t>
            </a:r>
          </a:p>
          <a:p>
            <a:r>
              <a:rPr lang="en-US" altLang="zh-TW" dirty="0"/>
              <a:t>For bias, redesign your model:</a:t>
            </a:r>
          </a:p>
          <a:p>
            <a:pPr lvl="1"/>
            <a:r>
              <a:rPr lang="en-US" altLang="zh-TW" sz="3982" dirty="0"/>
              <a:t>Add more features as input</a:t>
            </a:r>
          </a:p>
          <a:p>
            <a:pPr lvl="1"/>
            <a:r>
              <a:rPr lang="en-US" altLang="zh-TW" sz="3982" dirty="0"/>
              <a:t>A more complex model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17" y="5817086"/>
            <a:ext cx="4693626" cy="31598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12398" y="6258168"/>
            <a:ext cx="1973617" cy="617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large bias 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8646" y="5601578"/>
            <a:ext cx="2678077" cy="6175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Overfitting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196617" y="3828236"/>
            <a:ext cx="2914103" cy="61754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 err="1">
                <a:solidFill>
                  <a:prstClr val="white"/>
                </a:solidFill>
                <a:latin typeface="Calibri" panose="020F0502020204030204"/>
              </a:rPr>
              <a:t>Underfitting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94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to do with large variance?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 data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Regularization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54" y="2092249"/>
            <a:ext cx="4511041" cy="29768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13" y="2092250"/>
            <a:ext cx="4460268" cy="294332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22829" y="4873476"/>
            <a:ext cx="2865119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10 examples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38604" y="4881333"/>
            <a:ext cx="2865119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100 examples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61" y="6277495"/>
            <a:ext cx="4821498" cy="318169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72" y="6277495"/>
            <a:ext cx="4821498" cy="318169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45" y="6286316"/>
            <a:ext cx="4808132" cy="317287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07092" y="3323983"/>
            <a:ext cx="2846333" cy="16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Very effective, but not always practical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441799" y="5487258"/>
            <a:ext cx="4349673" cy="617542"/>
            <a:chOff x="3123140" y="3858226"/>
            <a:chExt cx="3058364" cy="434209"/>
          </a:xfrm>
        </p:grpSpPr>
        <p:sp>
          <p:nvSpPr>
            <p:cNvPr id="14" name="文字方塊 13"/>
            <p:cNvSpPr txBox="1"/>
            <p:nvPr/>
          </p:nvSpPr>
          <p:spPr>
            <a:xfrm>
              <a:off x="3699199" y="3858226"/>
              <a:ext cx="2482305" cy="434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650230" hangingPunct="1"/>
              <a:r>
                <a:rPr lang="en-US" altLang="zh-TW" sz="3413" kern="1200" dirty="0">
                  <a:solidFill>
                    <a:prstClr val="white"/>
                  </a:solidFill>
                  <a:latin typeface="Calibri" panose="020F0502020204030204"/>
                </a:rPr>
                <a:t>May increase bias</a:t>
              </a:r>
              <a:endParaRPr lang="zh-TW" altLang="en-US" sz="3413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箭號: 向右 8"/>
            <p:cNvSpPr/>
            <p:nvPr/>
          </p:nvSpPr>
          <p:spPr>
            <a:xfrm>
              <a:off x="3123140" y="3896422"/>
              <a:ext cx="471611" cy="3959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50230" hangingPunct="1"/>
              <a:endParaRPr lang="zh-TW" altLang="en-US" sz="256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6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Selection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13" dirty="0"/>
              <a:t>There is usually a trade-off between bias and variance.</a:t>
            </a:r>
          </a:p>
          <a:p>
            <a:r>
              <a:rPr lang="en-US" altLang="zh-TW" sz="3413" dirty="0"/>
              <a:t>Select a model that balances two kinds of error to minimize total error</a:t>
            </a:r>
          </a:p>
          <a:p>
            <a:r>
              <a:rPr lang="en-US" altLang="zh-TW" sz="3413" dirty="0"/>
              <a:t>What you should NOT do:</a:t>
            </a:r>
            <a:endParaRPr lang="zh-TW" altLang="en-US" sz="3413" dirty="0"/>
          </a:p>
        </p:txBody>
      </p:sp>
      <p:sp>
        <p:nvSpPr>
          <p:cNvPr id="4" name="矩形 3"/>
          <p:cNvSpPr/>
          <p:nvPr/>
        </p:nvSpPr>
        <p:spPr>
          <a:xfrm>
            <a:off x="1238552" y="5690729"/>
            <a:ext cx="4190436" cy="8876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Training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1148" y="5690729"/>
            <a:ext cx="2838349" cy="8876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Testing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33087" y="6861300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1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33087" y="7576069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2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633086" y="8282288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97213" y="6861299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0.9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97213" y="7576068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0.7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97213" y="8290821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左大括弧 11"/>
          <p:cNvSpPr/>
          <p:nvPr/>
        </p:nvSpPr>
        <p:spPr>
          <a:xfrm>
            <a:off x="2993169" y="6861298"/>
            <a:ext cx="681202" cy="2077579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2043611" y="6578359"/>
            <a:ext cx="0" cy="132172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043611" y="7900087"/>
            <a:ext cx="8669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380607" y="7218580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5380607" y="7900087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5432213" y="8610581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545884" y="5695447"/>
            <a:ext cx="2838349" cy="1397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Real Testing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32326" y="7108439"/>
            <a:ext cx="2749329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(not in hand)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8625356" y="8610581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118714" y="8282286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&gt;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3085" y="8273941"/>
            <a:ext cx="4789072" cy="7062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39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21" grpId="0" animBg="1"/>
      <p:bldP spid="22" grpId="0"/>
      <p:bldP spid="24" grpId="0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Validation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2188" y="3135792"/>
            <a:ext cx="5402863" cy="8876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Training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5264" y="3135792"/>
            <a:ext cx="2718686" cy="8876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Testing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5540" y="3113762"/>
            <a:ext cx="2838349" cy="8876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Testing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05264" y="2404536"/>
            <a:ext cx="25990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public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835203" y="2443947"/>
            <a:ext cx="25990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private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2188" y="4758872"/>
            <a:ext cx="2470655" cy="154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Training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5694" y="4779514"/>
            <a:ext cx="2529357" cy="154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Validation</a:t>
            </a:r>
          </a:p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直線單箭頭接點 12"/>
          <p:cNvCxnSpPr>
            <a:stCxn id="4" idx="2"/>
            <a:endCxn id="10" idx="0"/>
          </p:cNvCxnSpPr>
          <p:nvPr/>
        </p:nvCxnSpPr>
        <p:spPr>
          <a:xfrm flipH="1">
            <a:off x="1787516" y="4023421"/>
            <a:ext cx="1466103" cy="7354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2"/>
            <a:endCxn id="11" idx="0"/>
          </p:cNvCxnSpPr>
          <p:nvPr/>
        </p:nvCxnSpPr>
        <p:spPr>
          <a:xfrm>
            <a:off x="3253620" y="4023421"/>
            <a:ext cx="1436753" cy="756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0525" y="6678694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1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50525" y="7393463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2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50523" y="8099681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014650" y="6678692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0.9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014650" y="7393461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0.7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014650" y="8108215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2698044" y="7035974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698044" y="7717481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749650" y="8427975"/>
            <a:ext cx="137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942793" y="8427975"/>
            <a:ext cx="10540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190538" y="8121062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&gt;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左大括弧 27"/>
          <p:cNvSpPr/>
          <p:nvPr/>
        </p:nvSpPr>
        <p:spPr>
          <a:xfrm>
            <a:off x="817636" y="6700072"/>
            <a:ext cx="317622" cy="2077579"/>
          </a:xfrm>
          <a:prstGeom prst="leftBrace">
            <a:avLst>
              <a:gd name="adj1" fmla="val 47727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9114808" y="8474749"/>
            <a:ext cx="10540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10328122" y="8090002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&gt;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687974" y="6347581"/>
            <a:ext cx="0" cy="1321729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85020" y="8065682"/>
            <a:ext cx="4595227" cy="7062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直線接點 33"/>
          <p:cNvCxnSpPr>
            <a:endCxn id="33" idx="0"/>
          </p:cNvCxnSpPr>
          <p:nvPr/>
        </p:nvCxnSpPr>
        <p:spPr>
          <a:xfrm>
            <a:off x="3230394" y="4023422"/>
            <a:ext cx="0" cy="4042261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 flipV="1">
            <a:off x="8002671" y="7364371"/>
            <a:ext cx="0" cy="756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5955052" y="7335282"/>
            <a:ext cx="20476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474823" y="4888161"/>
            <a:ext cx="6256629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Using the results of public testing data to tune your model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474823" y="5999646"/>
            <a:ext cx="531223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You are making public set better than private set.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002672" y="7313020"/>
            <a:ext cx="357753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Not recommend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/>
      <p:bldP spid="19" grpId="0"/>
      <p:bldP spid="20" grpId="0"/>
      <p:bldP spid="21" grpId="0"/>
      <p:bldP spid="22" grpId="0"/>
      <p:bldP spid="27" grpId="0"/>
      <p:bldP spid="28" grpId="0" animBg="1"/>
      <p:bldP spid="31" grpId="0"/>
      <p:bldP spid="33" grpId="0" animBg="1"/>
      <p:bldP spid="40" grpId="0"/>
      <p:bldP spid="48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6780346" y="2375192"/>
            <a:ext cx="1818479" cy="49927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650230" hangingPunct="1"/>
            <a:endParaRPr lang="zh-TW" altLang="en-US" sz="256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N-fold Cross Validation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1475" y="2249452"/>
            <a:ext cx="5402863" cy="8876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Training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1475" y="3318421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4293" y="3318421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7111" y="3318421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Val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1475" y="4297166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24293" y="4297166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Val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7111" y="4297166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1475" y="5274058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Val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4293" y="5274058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67111" y="5274058"/>
            <a:ext cx="1517227" cy="785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413" kern="1200" dirty="0">
                <a:solidFill>
                  <a:prstClr val="white"/>
                </a:solidFill>
                <a:latin typeface="Calibri" panose="020F0502020204030204"/>
              </a:rPr>
              <a:t>Train</a:t>
            </a:r>
            <a:endParaRPr lang="zh-TW" altLang="en-US" sz="34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38163" y="2405688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1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06313" y="2398758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2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502214" y="2398758"/>
            <a:ext cx="179590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Model 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365133" y="3433500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0.4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365133" y="4403868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365133" y="5374236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561814" y="3433500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0.4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561814" y="4403868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61814" y="5374236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0.6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710596" y="3419441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0.2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10596" y="4389809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0.4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710596" y="5360177"/>
            <a:ext cx="194040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Err = 0.3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365133" y="6200106"/>
            <a:ext cx="194040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Avg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Err </a:t>
            </a:r>
          </a:p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0.4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634062" y="6200104"/>
            <a:ext cx="194040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Avg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Err </a:t>
            </a:r>
          </a:p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0.5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710596" y="6186044"/>
            <a:ext cx="194040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Avg</a:t>
            </a:r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Err </a:t>
            </a:r>
          </a:p>
          <a:p>
            <a:pPr defTabSz="650230" hangingPunct="1"/>
            <a:r>
              <a:rPr lang="en-US" altLang="zh-TW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0.3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92715" y="7975085"/>
            <a:ext cx="2718686" cy="8876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Testing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02992" y="7953055"/>
            <a:ext cx="2838349" cy="8876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5023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Testing Set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112378" y="8751863"/>
            <a:ext cx="25990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public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142317" y="8791274"/>
            <a:ext cx="259902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023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private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467361" y="2641600"/>
            <a:ext cx="0" cy="57773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1" idx="1"/>
          </p:cNvCxnSpPr>
          <p:nvPr/>
        </p:nvCxnSpPr>
        <p:spPr>
          <a:xfrm flipH="1">
            <a:off x="467361" y="6776976"/>
            <a:ext cx="624323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4" idx="1"/>
          </p:cNvCxnSpPr>
          <p:nvPr/>
        </p:nvCxnSpPr>
        <p:spPr>
          <a:xfrm flipH="1" flipV="1">
            <a:off x="467362" y="2665562"/>
            <a:ext cx="61411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467362" y="8418900"/>
            <a:ext cx="352535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85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5" grpId="0" animBg="1"/>
      <p:bldP spid="36" grpId="0" animBg="1"/>
      <p:bldP spid="37" grpId="0"/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5FF036-FCFB-4339-BDC5-CB4B67F8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586144"/>
            <a:ext cx="12557594" cy="47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3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05321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对概率计算乘积计算导致下溢，所以在概率的对数空间计算：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，得到：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7EE1EF-94A0-4E6C-8BFB-F778CCDE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5" y="1723449"/>
            <a:ext cx="11722245" cy="3789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F35C97-C99D-4A38-AC14-5731C0335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036" y="6193668"/>
            <a:ext cx="7374701" cy="1460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DF6990-A047-46E1-9DE5-B55141A4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797" y="8039187"/>
            <a:ext cx="7292256" cy="13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47" y="2510169"/>
            <a:ext cx="2537633" cy="253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</a:p>
        </p:txBody>
      </p:sp>
      <p:sp>
        <p:nvSpPr>
          <p:cNvPr id="4" name="矩形 3"/>
          <p:cNvSpPr/>
          <p:nvPr/>
        </p:nvSpPr>
        <p:spPr>
          <a:xfrm>
            <a:off x="931137" y="2842992"/>
            <a:ext cx="1861728" cy="1317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en-US" altLang="zh-TW" sz="3982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Spam </a:t>
            </a:r>
          </a:p>
          <a:p>
            <a:pPr algn="l" defTabSz="1300460" hangingPunct="1"/>
            <a:r>
              <a:rPr lang="en-US" altLang="zh-TW" sz="3982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filtering</a:t>
            </a:r>
            <a:endParaRPr lang="zh-TW" altLang="en-US" sz="3982" b="1" i="1" u="sng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340058" y="4743381"/>
            <a:ext cx="11117158" cy="5020652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556506" cy="3419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300460" hangingPunct="1"/>
              <a:r>
                <a:rPr lang="en-US" altLang="zh-TW" sz="256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(</a:t>
              </a:r>
              <a:r>
                <a:rPr lang="zh-TW" altLang="en-US" sz="256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http://spam-filter-review.toptenreviews.com/</a:t>
              </a:r>
              <a:r>
                <a:rPr lang="en-US" altLang="zh-TW" sz="256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)</a:t>
              </a:r>
              <a:endPara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608777" y="2770202"/>
            <a:ext cx="2445680" cy="1769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10180016" y="3298940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781730" y="3320092"/>
            <a:ext cx="205626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Yes</a:t>
            </a:r>
            <a:r>
              <a:rPr lang="en-US" altLang="zh-TW" sz="3982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/</a:t>
            </a:r>
            <a:r>
              <a:rPr lang="en-US" altLang="zh-TW" sz="3982" kern="1200" dirty="0">
                <a:solidFill>
                  <a:srgbClr val="0000FF"/>
                </a:solidFill>
                <a:latin typeface="Calibri" panose="020F0502020204030204"/>
                <a:cs typeface="+mn-cs"/>
              </a:rPr>
              <a:t>No</a:t>
            </a:r>
            <a:endParaRPr lang="zh-TW" altLang="en-US" sz="3982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10" y="2596445"/>
            <a:ext cx="390126" cy="2125786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6898638" y="3255863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632095" y="4888619"/>
            <a:ext cx="1860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Yes</a:t>
            </a:r>
            <a:endParaRPr lang="zh-TW" altLang="en-US" sz="3413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781731" y="7054632"/>
            <a:ext cx="1860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413" kern="1200" dirty="0">
                <a:solidFill>
                  <a:srgbClr val="0000FF"/>
                </a:solidFill>
                <a:latin typeface="Calibri" panose="020F0502020204030204"/>
                <a:cs typeface="+mn-cs"/>
              </a:rPr>
              <a:t>No</a:t>
            </a:r>
            <a:endParaRPr lang="zh-TW" altLang="en-US" sz="3413" kern="1200" dirty="0">
              <a:solidFill>
                <a:srgbClr val="0000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31138" y="6376157"/>
            <a:ext cx="2105539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Training</a:t>
            </a:r>
          </a:p>
          <a:p>
            <a:pPr defTabSz="1300460" hangingPunct="1"/>
            <a:r>
              <a:rPr lang="en-US" altLang="zh-TW" sz="3982" kern="12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Data</a:t>
            </a:r>
            <a:endParaRPr lang="zh-TW" altLang="en-US" sz="3982" kern="12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5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8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69441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核心观点：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最大似然估计被看作是数据经验分布与模型分布之间差异最小。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KL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散度来描述分布之间最小：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左边项与模型参数无关，可以看作是常数，因此最小化：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也是模型分布在经验分布上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交叉熵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44048F-75D6-4BCC-9A2F-68242C11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9" y="3905502"/>
            <a:ext cx="11557656" cy="13192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1D5E36-226E-4873-97A2-DC870EB1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942" y="6081637"/>
            <a:ext cx="6476163" cy="13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79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19135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最大似然应用于条件概率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9E0D8A-D871-4034-9288-DBD3DE12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1923943"/>
            <a:ext cx="12686431" cy="49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2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E6DFCF-4114-44E7-8604-16E78063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778198"/>
            <a:ext cx="12512185" cy="56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20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090042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等价：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C14DAF-B07A-4E3F-BECB-7D47057C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2" y="1779039"/>
            <a:ext cx="10752229" cy="3892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D1FC0F-D615-4381-B771-829A0F63D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9" y="6805953"/>
            <a:ext cx="11823128" cy="22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919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2824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最大化似然估计性质：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当最大似然满足下列性质时，其估计满足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一致性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C602D5-7F2B-4108-A18E-BAB7237A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2" y="2426554"/>
            <a:ext cx="8516875" cy="9762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174628-29F5-4AC9-8BED-263A286B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8" y="3916424"/>
            <a:ext cx="12550559" cy="12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82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69441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频率派的观点：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真实的参数是未知的固定值；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估计是样本的函数，随样本发生变化，是随机变量。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估计最优准则：最大似然估计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贝叶斯观点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真实的参数是未知不确定的，是随机变量；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观察的样本是确定；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估计的最优准则：最大后经估计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954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贝叶斯观点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真实的参数是未知不确定的，是随机变量，其分布为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先验分布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观察的样本是确定；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估计的最优准则：最大后经估计。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F90E41-A854-47A6-9B32-BF0060EE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812"/>
            <a:ext cx="13116103" cy="26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21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贝叶斯统计与最大似然不同：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最大似然使用参数的点估计，贝叶斯使用参数的概率分布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最大似然方法用均方误差（偏差和方差）评估估计的不确定问题。而贝叶斯方法使用积分处理不确定。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贝叶斯估计中加入了先验分布，先验分布实现了对参数的选择和偏好，因此有正则化作用。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适用场景：数据有限，数据量大时计算高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C60A64-26E5-4D26-B906-19E5FCA0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78069"/>
            <a:ext cx="12427833" cy="17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3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例子：贝叶斯线性回归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E3D478-FCF0-4715-AC7F-CB39DECA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901522"/>
            <a:ext cx="12569471" cy="3127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ED3B2F-0519-4443-91B7-A5F5E903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" y="4876799"/>
            <a:ext cx="12569471" cy="45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5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439735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例子：贝叶斯线性回归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确定先验分布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计算后验分布：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88B890-8B34-4569-85CA-280E802A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" y="2579038"/>
            <a:ext cx="12147021" cy="22696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1083E6-1259-41DA-9C7D-FBB5191CE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" y="5376470"/>
            <a:ext cx="12884015" cy="32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5" y="3448594"/>
            <a:ext cx="7115226" cy="53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63068" y="8714288"/>
            <a:ext cx="4373185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zh-TW" altLang="en-US" sz="256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6678072" y="2842633"/>
            <a:ext cx="2445680" cy="17693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r>
              <a:rPr lang="en-US" altLang="zh-TW" sz="3982" kern="120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3982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9247120" y="3328293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08" y="2664397"/>
            <a:ext cx="390126" cy="2125786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967933" y="3328294"/>
            <a:ext cx="601715" cy="7979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494" y="2718162"/>
            <a:ext cx="415659" cy="214888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886082" y="1911557"/>
            <a:ext cx="198684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886082" y="4801175"/>
            <a:ext cx="173713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CN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体育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10144390" y="2365663"/>
            <a:ext cx="650240" cy="6565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0125855" y="3207634"/>
            <a:ext cx="973039" cy="3068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0144390" y="4612037"/>
            <a:ext cx="707173" cy="38271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1166447" y="2842633"/>
            <a:ext cx="1986844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CN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经济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手繪多邊形 4"/>
          <p:cNvSpPr/>
          <p:nvPr/>
        </p:nvSpPr>
        <p:spPr>
          <a:xfrm rot="20465565">
            <a:off x="4179450" y="3593770"/>
            <a:ext cx="1380993" cy="645477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88" y="6739103"/>
            <a:ext cx="1555698" cy="155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96" y="6757588"/>
            <a:ext cx="1555698" cy="155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77" y="6782970"/>
            <a:ext cx="1555698" cy="155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6808350" y="8295383"/>
            <a:ext cx="173397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CN" altLang="en-US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体育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643800" y="8298824"/>
            <a:ext cx="173397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TW" altLang="en-US" sz="3413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0556039" y="8334645"/>
            <a:ext cx="1733973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zh-CN" altLang="en-US" sz="3413" kern="1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经济</a:t>
            </a:r>
            <a:endParaRPr lang="zh-TW" altLang="en-US" sz="3413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632407" y="5933919"/>
            <a:ext cx="3756759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/>
            <a:r>
              <a:rPr lang="en-US" altLang="zh-TW" sz="3982" kern="1200" dirty="0">
                <a:solidFill>
                  <a:srgbClr val="0070C0"/>
                </a:solidFill>
                <a:latin typeface="Calibri" panose="020F0502020204030204"/>
                <a:cs typeface="+mn-cs"/>
              </a:rPr>
              <a:t>Training Data</a:t>
            </a:r>
            <a:endParaRPr lang="zh-TW" altLang="en-US" sz="3982" kern="1200" dirty="0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42586" y="5916734"/>
            <a:ext cx="5825509" cy="32004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/>
            <a:endParaRPr lang="zh-TW" altLang="en-US" sz="256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6203" y="2492451"/>
            <a:ext cx="3179664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3982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Document</a:t>
            </a:r>
          </a:p>
          <a:p>
            <a:pPr algn="l" defTabSz="1300460" hangingPunct="1"/>
            <a:r>
              <a:rPr lang="en-US" altLang="zh-TW" sz="3982" b="1" i="1" u="sng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Classification</a:t>
            </a:r>
            <a:endParaRPr lang="zh-TW" altLang="en-US" sz="3982" b="1" i="1" u="sng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3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26" grpId="0"/>
      <p:bldP spid="27" grpId="0"/>
      <p:bldP spid="28" grpId="0"/>
      <p:bldP spid="29" grpId="0"/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例子：贝叶斯线性回归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后验分布可写为：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19CA3B-4165-4369-8394-A2514D96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1827669"/>
            <a:ext cx="12300575" cy="927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133F8E-A8CC-4433-9FB2-6CA630D39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9" y="3631179"/>
            <a:ext cx="11579435" cy="25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4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7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最大后验估计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119135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最大后验估计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86703-F447-4981-BD34-497A36CD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785914"/>
            <a:ext cx="12283631" cy="1468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8ADF32-5870-4EFD-AA2E-3155F169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" y="3549918"/>
            <a:ext cx="11382866" cy="16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31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897681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逻辑回归：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任务：二分类问题，模型如下：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代价函数：最大似然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优化算法：梯度下降算法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支出向量机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任务：二分类问题，模型如下：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代价函数：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优化算法：凸优化算法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3971BB-E38B-425B-8337-CA420B1A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70" y="2897648"/>
            <a:ext cx="5928608" cy="1260386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5CCDF83-C4B6-4840-B272-2B16B0FD2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120631"/>
              </p:ext>
            </p:extLst>
          </p:nvPr>
        </p:nvGraphicFramePr>
        <p:xfrm>
          <a:off x="7164436" y="1898574"/>
          <a:ext cx="2404741" cy="86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5" imgW="1206360" imgH="431640" progId="Equation.DSMT4">
                  <p:embed/>
                </p:oleObj>
              </mc:Choice>
              <mc:Fallback>
                <p:oleObj name="Equation" r:id="rId5" imgW="1206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4436" y="1898574"/>
                        <a:ext cx="2404741" cy="860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2584AB-33E4-4972-90B1-127DB27ED70F}"/>
                  </a:ext>
                </a:extLst>
              </p:cNvPr>
              <p:cNvSpPr/>
              <p:nvPr/>
            </p:nvSpPr>
            <p:spPr>
              <a:xfrm>
                <a:off x="6329824" y="6103654"/>
                <a:ext cx="3762119" cy="1076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/>
                        <m:t>Wx</m:t>
                      </m:r>
                      <m:r>
                        <m:rPr>
                          <m:nor/>
                        </m:rPr>
                        <a:rPr lang="zh-CN" altLang="en-US"/>
                        <m:t>+</m:t>
                      </m:r>
                      <m:r>
                        <m:rPr>
                          <m:nor/>
                        </m:rPr>
                        <a:rPr lang="zh-CN" altLang="en-US"/>
                        <m:t>b</m:t>
                      </m:r>
                      <m:r>
                        <m:rPr>
                          <m:nor/>
                        </m:rPr>
                        <a:rPr lang="zh-CN" altLang="en-US"/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≻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2584AB-33E4-4972-90B1-127DB27ED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24" y="6103654"/>
                <a:ext cx="3762119" cy="10767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79970">
            <a:extLst>
              <a:ext uri="{FF2B5EF4-FFF2-40B4-BE49-F238E27FC236}">
                <a16:creationId xmlns:a16="http://schemas.microsoft.com/office/drawing/2014/main" id="{931D829D-A389-495C-A5E5-AEAA68C8F6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4512485"/>
              </p:ext>
            </p:extLst>
          </p:nvPr>
        </p:nvGraphicFramePr>
        <p:xfrm>
          <a:off x="3043572" y="7683689"/>
          <a:ext cx="5222123" cy="1288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8" imgW="2057717" imgH="660557" progId="Equation.DSMT4">
                  <p:embed/>
                </p:oleObj>
              </mc:Choice>
              <mc:Fallback>
                <p:oleObj r:id="rId8" imgW="2057717" imgH="660557" progId="Equation.DSMT4">
                  <p:embed/>
                  <p:pic>
                    <p:nvPicPr>
                      <p:cNvPr id="32773" name="对象 79970">
                        <a:extLst>
                          <a:ext uri="{FF2B5EF4-FFF2-40B4-BE49-F238E27FC236}">
                            <a16:creationId xmlns:a16="http://schemas.microsoft.com/office/drawing/2014/main" id="{F1D8C2F2-060D-4C07-98D8-F90CA80DFED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572" y="7683689"/>
                        <a:ext cx="5222123" cy="1288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18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核技巧：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替换为核函数：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高斯核（径向基函数）：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567732-824B-48D2-B646-D1EF635D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0" y="1868304"/>
            <a:ext cx="5387938" cy="1452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4CA6D3-A946-460F-BF33-237F24308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10" y="3597577"/>
            <a:ext cx="6448544" cy="175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7D6A55-0EED-4A26-BCE5-1768C25D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500" y="5736714"/>
            <a:ext cx="6457263" cy="12050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A39582-1941-413D-A602-F724FC16B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5" y="8099104"/>
            <a:ext cx="4891550" cy="10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74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82445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3.K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近邻算法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任务：分类或者回归，非参数方法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没有训练和学习过程，其容量相当高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其错误率可降低为贝叶斯错误率的两倍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缺点：算法慢，需要大量的样本，没有特征学习过程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决策树或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ID3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任务：分类。模型：分类树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非参数方法。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优化算法：信息增益算法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7300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ecision Tre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决策树</a:t>
            </a:r>
            <a:endParaRPr dirty="0"/>
          </a:p>
        </p:txBody>
      </p:sp>
      <p:sp>
        <p:nvSpPr>
          <p:cNvPr id="150" name="Figure 5.7"/>
          <p:cNvSpPr/>
          <p:nvPr/>
        </p:nvSpPr>
        <p:spPr>
          <a:xfrm>
            <a:off x="258024" y="8899733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4" y="2195616"/>
            <a:ext cx="6667500" cy="355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675" y="3673683"/>
            <a:ext cx="4737100" cy="5549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705321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无监督学习：没有人工标准的标签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去噪，数据分布，数据聚类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学习数据的最佳表示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什么是最佳表示？ 稀疏表示、压缩表示、独立性表示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）主成分分析（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变换）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是均值为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的数据矩阵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样本协方差矩阵为：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通过一个线性变换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z=</a:t>
            </a:r>
            <a:r>
              <a:rPr lang="en-US" altLang="zh-CN" sz="32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，使得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Var[x]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为对角矩阵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9C610E-B747-4EDD-9716-E17FB8B9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10" y="6263739"/>
            <a:ext cx="3950057" cy="11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995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rincipal Components Analy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en-US" altLang="zh-CN" dirty="0"/>
              <a:t>PCA</a:t>
            </a:r>
            <a:r>
              <a:rPr lang="zh-CN" altLang="en-US" dirty="0"/>
              <a:t>分析</a:t>
            </a:r>
            <a:endParaRPr dirty="0"/>
          </a:p>
        </p:txBody>
      </p:sp>
      <p:sp>
        <p:nvSpPr>
          <p:cNvPr id="154" name="Figure 5.8"/>
          <p:cNvSpPr/>
          <p:nvPr/>
        </p:nvSpPr>
        <p:spPr>
          <a:xfrm>
            <a:off x="5415991" y="7968972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5.8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711041"/>
            <a:ext cx="9525000" cy="4508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的ＳＶＤ分解：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4ABA8C-3F27-4752-BDA5-1B773250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17" y="2097855"/>
            <a:ext cx="2778564" cy="705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1EF753-387F-4374-9461-99DA4F0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852" y="3369031"/>
            <a:ext cx="7314530" cy="846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CBF761-0E35-40EB-918A-66CC8B7C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42" y="4613697"/>
            <a:ext cx="6284626" cy="38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94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的ＳＶＤ分解：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4ABA8C-3F27-4752-BDA5-1B773250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17" y="2097855"/>
            <a:ext cx="2778564" cy="705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1EF753-387F-4374-9461-99DA4F0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852" y="3369031"/>
            <a:ext cx="7314530" cy="846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CBF761-0E35-40EB-918A-66CC8B7C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42" y="4613697"/>
            <a:ext cx="6284626" cy="38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1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3569</Words>
  <Application>Microsoft Office PowerPoint</Application>
  <PresentationFormat>自定义</PresentationFormat>
  <Paragraphs>1067</Paragraphs>
  <Slides>108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108</vt:i4>
      </vt:variant>
    </vt:vector>
  </HeadingPairs>
  <TitlesOfParts>
    <vt:vector size="128" baseType="lpstr">
      <vt:lpstr>Helvetica Light</vt:lpstr>
      <vt:lpstr>Helvetica Neue</vt:lpstr>
      <vt:lpstr>新細明體</vt:lpstr>
      <vt:lpstr>等线 Light</vt:lpstr>
      <vt:lpstr>宋体</vt:lpstr>
      <vt:lpstr>微软雅黑</vt:lpstr>
      <vt:lpstr>Arial</vt:lpstr>
      <vt:lpstr>Calibri</vt:lpstr>
      <vt:lpstr>Calibri Light</vt:lpstr>
      <vt:lpstr>Cambria Math</vt:lpstr>
      <vt:lpstr>Helvetica</vt:lpstr>
      <vt:lpstr>Symbol</vt:lpstr>
      <vt:lpstr>Times New Roman</vt:lpstr>
      <vt:lpstr>Wingdings</vt:lpstr>
      <vt:lpstr>White</vt:lpstr>
      <vt:lpstr>Office 佈景主題</vt:lpstr>
      <vt:lpstr>1_Office 佈景主題</vt:lpstr>
      <vt:lpstr>Equation</vt:lpstr>
      <vt:lpstr>Equation.DSMT4</vt:lpstr>
      <vt:lpstr>方程式</vt:lpstr>
      <vt:lpstr>PowerPoint 演示文稿</vt:lpstr>
      <vt:lpstr>PowerPoint 演示文稿</vt:lpstr>
      <vt:lpstr>Framework </vt:lpstr>
      <vt:lpstr>PowerPoint 演示文稿</vt:lpstr>
      <vt:lpstr>Learning Map</vt:lpstr>
      <vt:lpstr>Learning Map</vt:lpstr>
      <vt:lpstr>Classification</vt:lpstr>
      <vt:lpstr>Binary Classification</vt:lpstr>
      <vt:lpstr>Multi-class Classification</vt:lpstr>
      <vt:lpstr>Learning Map</vt:lpstr>
      <vt:lpstr>Classification - Deep Learning</vt:lpstr>
      <vt:lpstr>Classification - Deep Learning</vt:lpstr>
      <vt:lpstr>Classification - Deep Learning</vt:lpstr>
      <vt:lpstr>Learning Map</vt:lpstr>
      <vt:lpstr>Semi-supervised Learning</vt:lpstr>
      <vt:lpstr>Learning Map</vt:lpstr>
      <vt:lpstr>Transfer Learning</vt:lpstr>
      <vt:lpstr>Learning Map</vt:lpstr>
      <vt:lpstr>Unsupervised Learning</vt:lpstr>
      <vt:lpstr>Unsupervised Learning</vt:lpstr>
      <vt:lpstr>Unsupervised Learning</vt:lpstr>
      <vt:lpstr>Unsupervised Learning</vt:lpstr>
      <vt:lpstr>Learning Map</vt:lpstr>
      <vt:lpstr>Structured Learning  - Beyond Classification</vt:lpstr>
      <vt:lpstr>Learning Map</vt:lpstr>
      <vt:lpstr>Reinforcement Learning</vt:lpstr>
      <vt:lpstr>Supervised v.s. Reinforcement</vt:lpstr>
      <vt:lpstr>Supervised v.s. Reinforcement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线性回归</vt:lpstr>
      <vt:lpstr>PowerPoint 演示文稿</vt:lpstr>
      <vt:lpstr>PowerPoint 演示文稿</vt:lpstr>
      <vt:lpstr>PowerPoint 演示文稿</vt:lpstr>
      <vt:lpstr>PowerPoint 演示文稿</vt:lpstr>
      <vt:lpstr>欠拟合 与过拟合</vt:lpstr>
      <vt:lpstr>PowerPoint 演示文稿</vt:lpstr>
      <vt:lpstr>泛化与容量</vt:lpstr>
      <vt:lpstr>PowerPoint 演示文稿</vt:lpstr>
      <vt:lpstr>PowerPoint 演示文稿</vt:lpstr>
      <vt:lpstr>权值衰减</vt:lpstr>
      <vt:lpstr>PowerPoint 演示文稿</vt:lpstr>
      <vt:lpstr>PowerPoint 演示文稿</vt:lpstr>
      <vt:lpstr>Review</vt:lpstr>
      <vt:lpstr>Estimator</vt:lpstr>
      <vt:lpstr>Bias and Variance of Estimator</vt:lpstr>
      <vt:lpstr>Bias and Variance of Estimator</vt:lpstr>
      <vt:lpstr>Bias and Variance of Estimator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Example：Parallel Universes</vt:lpstr>
      <vt:lpstr>Parallel Universes</vt:lpstr>
      <vt:lpstr>PowerPoint 演示文稿</vt:lpstr>
      <vt:lpstr>Variance</vt:lpstr>
      <vt:lpstr>Bias </vt:lpstr>
      <vt:lpstr>PowerPoint 演示文稿</vt:lpstr>
      <vt:lpstr>Bias </vt:lpstr>
      <vt:lpstr>Bias v.s. Variance</vt:lpstr>
      <vt:lpstr>What to do with large bias?</vt:lpstr>
      <vt:lpstr>What to do with large variance?</vt:lpstr>
      <vt:lpstr>Model Selection</vt:lpstr>
      <vt:lpstr>Cross Validation</vt:lpstr>
      <vt:lpstr>N-fold Cross Validation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决策树</vt:lpstr>
      <vt:lpstr>PowerPoint 演示文稿</vt:lpstr>
      <vt:lpstr>PCA分析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维度灾难</vt:lpstr>
      <vt:lpstr>Manifold Learning</vt:lpstr>
      <vt:lpstr>PowerPoint 演示文稿</vt:lpstr>
      <vt:lpstr>均匀采样的图像</vt:lpstr>
      <vt:lpstr>数据在流形证明：QMUL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creator>liu qihe</dc:creator>
  <cp:lastModifiedBy>Windows 用户</cp:lastModifiedBy>
  <cp:revision>66</cp:revision>
  <dcterms:modified xsi:type="dcterms:W3CDTF">2019-11-04T07:32:59Z</dcterms:modified>
</cp:coreProperties>
</file>